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3"/>
  </p:sldMasterIdLst>
  <p:notesMasterIdLst>
    <p:notesMasterId r:id="rId5"/>
  </p:notesMasterIdLst>
  <p:handoutMasterIdLst>
    <p:handoutMasterId r:id="rId18"/>
  </p:handoutMasterIdLst>
  <p:sldIdLst>
    <p:sldId id="272" r:id="rId4"/>
    <p:sldId id="257" r:id="rId6"/>
    <p:sldId id="273" r:id="rId7"/>
    <p:sldId id="274" r:id="rId8"/>
    <p:sldId id="275" r:id="rId9"/>
    <p:sldId id="276" r:id="rId10"/>
    <p:sldId id="277" r:id="rId11"/>
    <p:sldId id="278" r:id="rId12"/>
    <p:sldId id="279" r:id="rId13"/>
    <p:sldId id="281" r:id="rId14"/>
    <p:sldId id="282" r:id="rId15"/>
    <p:sldId id="283" r:id="rId16"/>
    <p:sldId id="284" r:id="rId17"/>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uSina" initials="A"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253" autoAdjust="0"/>
    <p:restoredTop sz="96395" autoAdjust="0"/>
  </p:normalViewPr>
  <p:slideViewPr>
    <p:cSldViewPr snapToGrid="0">
      <p:cViewPr varScale="1">
        <p:scale>
          <a:sx n="129" d="100"/>
          <a:sy n="129" d="100"/>
        </p:scale>
        <p:origin x="232" y="232"/>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3" Type="http://schemas.openxmlformats.org/officeDocument/2006/relationships/tags" Target="tags/tag1.xml"/><Relationship Id="rId22" Type="http://schemas.openxmlformats.org/officeDocument/2006/relationships/commentAuthors" Target="commentAuthors.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汉仪大宋简" panose="02010609000101010101" pitchFamily="49" charset="-122"/>
                <a:ea typeface="汉仪大宋简" panose="02010609000101010101" pitchFamily="49" charset="-122"/>
              </a:rPr>
            </a:fld>
            <a:endParaRPr lang="zh-CN" altLang="en-US" dirty="0">
              <a:latin typeface="汉仪大宋简" panose="02010609000101010101" pitchFamily="49" charset="-122"/>
              <a:ea typeface="汉仪大宋简" panose="02010609000101010101" pitchFamily="49"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汉仪大宋简" panose="02010609000101010101" pitchFamily="49" charset="-122"/>
                <a:ea typeface="汉仪大宋简" panose="02010609000101010101" pitchFamily="49" charset="-122"/>
              </a:rPr>
            </a:fld>
            <a:endParaRPr lang="zh-CN" altLang="en-US" dirty="0">
              <a:latin typeface="汉仪大宋简" panose="02010609000101010101" pitchFamily="49" charset="-122"/>
              <a:ea typeface="汉仪大宋简" panose="02010609000101010101" pitchFamily="49"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汉仪大宋简" panose="02010609000101010101" pitchFamily="49" charset="-122"/>
                <a:ea typeface="汉仪大宋简" panose="02010609000101010101" pitchFamily="49" charset="-122"/>
                <a:cs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汉仪大宋简" panose="02010609000101010101" pitchFamily="49" charset="-122"/>
                <a:ea typeface="汉仪大宋简" panose="02010609000101010101" pitchFamily="49" charset="-122"/>
                <a:cs typeface="微软雅黑" panose="020B0503020204020204" pitchFamily="34" charset="-122"/>
              </a:defRPr>
            </a:lvl1pPr>
          </a:lstStyle>
          <a:p>
            <a:fld id="{D2A48B96-639E-45A3-A0BA-2464DFDB1FAA}"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汉仪大宋简" panose="02010609000101010101" pitchFamily="49" charset="-122"/>
                <a:ea typeface="汉仪大宋简" panose="02010609000101010101" pitchFamily="49" charset="-122"/>
                <a:cs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汉仪大宋简" panose="02010609000101010101" pitchFamily="49" charset="-122"/>
                <a:ea typeface="汉仪大宋简" panose="02010609000101010101" pitchFamily="49" charset="-122"/>
                <a:cs typeface="微软雅黑" panose="020B0503020204020204" pitchFamily="34" charset="-122"/>
              </a:defRPr>
            </a:lvl1pPr>
          </a:lstStyle>
          <a:p>
            <a:fld id="{A6837353-30EB-4A48-80EB-173D804AEFBD}" type="slidenum">
              <a:rPr lang="zh-CN" altLang="en-US" smtClean="0"/>
            </a:fld>
            <a:endParaRPr lang="zh-CN" altLang="en-US" dirty="0"/>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汉仪大宋简" panose="02010609000101010101" pitchFamily="49" charset="-122"/>
        <a:ea typeface="汉仪大宋简" panose="02010609000101010101" pitchFamily="49" charset="-122"/>
        <a:cs typeface="微软雅黑" panose="020B0503020204020204" pitchFamily="34" charset="-122"/>
      </a:defRPr>
    </a:lvl1pPr>
    <a:lvl2pPr marL="457200" algn="l" defTabSz="914400" rtl="0" eaLnBrk="1" latinLnBrk="0" hangingPunct="1">
      <a:defRPr sz="1200" kern="1200">
        <a:solidFill>
          <a:schemeClr val="tx1"/>
        </a:solidFill>
        <a:latin typeface="汉仪大宋简" panose="02010609000101010101" pitchFamily="49" charset="-122"/>
        <a:ea typeface="汉仪大宋简" panose="02010609000101010101" pitchFamily="49" charset="-122"/>
        <a:cs typeface="微软雅黑" panose="020B0503020204020204" pitchFamily="34" charset="-122"/>
      </a:defRPr>
    </a:lvl2pPr>
    <a:lvl3pPr marL="914400" algn="l" defTabSz="914400" rtl="0" eaLnBrk="1" latinLnBrk="0" hangingPunct="1">
      <a:defRPr sz="1200" kern="1200">
        <a:solidFill>
          <a:schemeClr val="tx1"/>
        </a:solidFill>
        <a:latin typeface="汉仪大宋简" panose="02010609000101010101" pitchFamily="49" charset="-122"/>
        <a:ea typeface="汉仪大宋简" panose="02010609000101010101" pitchFamily="49" charset="-122"/>
        <a:cs typeface="微软雅黑" panose="020B0503020204020204" pitchFamily="34" charset="-122"/>
      </a:defRPr>
    </a:lvl3pPr>
    <a:lvl4pPr marL="1371600" algn="l" defTabSz="914400" rtl="0" eaLnBrk="1" latinLnBrk="0" hangingPunct="1">
      <a:defRPr sz="1200" kern="1200">
        <a:solidFill>
          <a:schemeClr val="tx1"/>
        </a:solidFill>
        <a:latin typeface="汉仪大宋简" panose="02010609000101010101" pitchFamily="49" charset="-122"/>
        <a:ea typeface="汉仪大宋简" panose="02010609000101010101" pitchFamily="49" charset="-122"/>
        <a:cs typeface="微软雅黑" panose="020B0503020204020204" pitchFamily="34" charset="-122"/>
      </a:defRPr>
    </a:lvl4pPr>
    <a:lvl5pPr marL="1828800" algn="l" defTabSz="914400" rtl="0" eaLnBrk="1" latinLnBrk="0" hangingPunct="1">
      <a:defRPr sz="1200" kern="1200">
        <a:solidFill>
          <a:schemeClr val="tx1"/>
        </a:solidFill>
        <a:latin typeface="汉仪大宋简" panose="02010609000101010101" pitchFamily="49" charset="-122"/>
        <a:ea typeface="汉仪大宋简" panose="02010609000101010101" pitchFamily="49" charset="-122"/>
        <a:cs typeface="微软雅黑" panose="020B0503020204020204" pitchFamily="34"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GB" altLang="zh-CN" sz="1200" kern="100" dirty="0">
                <a:effectLst/>
                <a:latin typeface="JetBrains Mono" panose="02000009000000000000" pitchFamily="49" charset="0"/>
                <a:ea typeface="JetBrains Mono" panose="02000009000000000000" pitchFamily="49" charset="0"/>
                <a:cs typeface="JetBrains Mono" panose="02000009000000000000" pitchFamily="49" charset="0"/>
              </a:rPr>
              <a:t>Campion</a:t>
            </a:r>
            <a:r>
              <a:rPr lang="zh-CN" altLang="en-US" sz="1200" kern="100" dirty="0">
                <a:effectLst/>
                <a:latin typeface="JetBrains Mono" panose="02000009000000000000" pitchFamily="49" charset="0"/>
                <a:ea typeface="JetBrains Mono" panose="02000009000000000000" pitchFamily="49" charset="0"/>
                <a:cs typeface="JetBrains Mono" panose="02000009000000000000" pitchFamily="49" charset="0"/>
              </a:rPr>
              <a:t> 永远检查路由器配置之间的差异</a:t>
            </a:r>
            <a:endParaRPr kumimoji="1"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AD</a:t>
            </a:r>
            <a:r>
              <a:rPr kumimoji="1" lang="zh-CN" altLang="en-US" dirty="0"/>
              <a:t>：</a:t>
            </a:r>
            <a:r>
              <a:rPr lang="zh-CN" altLang="en-US" b="1" dirty="0"/>
              <a:t>用于衡量不同路由来源的可信度</a:t>
            </a:r>
            <a:r>
              <a:rPr lang="zh-CN" altLang="en-US" dirty="0"/>
              <a:t>，当多个路由来源提供到同一目的地的路由时，路由器会根据</a:t>
            </a:r>
            <a:r>
              <a:rPr lang="en-GB" altLang="zh-CN" dirty="0"/>
              <a:t>AD</a:t>
            </a:r>
            <a:r>
              <a:rPr lang="zh-CN" altLang="en-US" dirty="0"/>
              <a:t>的数值来决定</a:t>
            </a:r>
            <a:r>
              <a:rPr lang="zh-CN" altLang="en-US" b="1" dirty="0"/>
              <a:t>使用哪一条路由</a:t>
            </a:r>
            <a:r>
              <a:rPr lang="zh-CN" altLang="en-US" dirty="0"/>
              <a:t>。</a:t>
            </a:r>
            <a:endParaRPr lang="en-US" altLang="zh-CN" dirty="0"/>
          </a:p>
          <a:p>
            <a:endParaRPr kumimoji="1"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这张图是一个用于表示</a:t>
            </a:r>
            <a:r>
              <a:rPr lang="en-GB" altLang="zh-CN" b="1" dirty="0"/>
              <a:t>IP </a:t>
            </a:r>
            <a:r>
              <a:rPr lang="zh-CN" altLang="en-US" b="1" dirty="0"/>
              <a:t>前缀范围关系</a:t>
            </a:r>
            <a:r>
              <a:rPr lang="zh-CN" altLang="en-US" dirty="0"/>
              <a:t>的有向无环图（</a:t>
            </a:r>
            <a:r>
              <a:rPr lang="en-GB" altLang="zh-CN" b="1" dirty="0"/>
              <a:t>DAG</a:t>
            </a:r>
            <a:r>
              <a:rPr lang="zh-CN" altLang="en-GB" b="1" dirty="0"/>
              <a:t>：</a:t>
            </a:r>
            <a:r>
              <a:rPr lang="en-GB" altLang="zh-CN" b="1" dirty="0"/>
              <a:t>Directed Acyclic Graph</a:t>
            </a:r>
            <a:r>
              <a:rPr lang="zh-CN" altLang="en-GB" dirty="0"/>
              <a:t>），</a:t>
            </a:r>
            <a:r>
              <a:rPr lang="zh-CN" altLang="en-US" dirty="0"/>
              <a:t>展示了</a:t>
            </a:r>
            <a:r>
              <a:rPr lang="zh-CN" altLang="en-US" b="1" dirty="0"/>
              <a:t>不同网段前缀之间的包含关系与差集表达</a:t>
            </a:r>
            <a:r>
              <a:rPr lang="zh-CN" altLang="en-US" dirty="0"/>
              <a:t>。图的目的是说明如何用子网的组合和差异来表达一个更复杂的前缀集合 </a:t>
            </a:r>
            <a:r>
              <a:rPr lang="en-GB" altLang="zh-CN" dirty="0"/>
              <a:t>S</a:t>
            </a:r>
            <a:r>
              <a:rPr lang="zh-CN" altLang="en-GB" dirty="0"/>
              <a:t>。</a:t>
            </a:r>
            <a:r>
              <a:rPr lang="en-GB" altLang="zh-CN" dirty="0"/>
              <a:t>S = (B – D – E) ∪ (C – F) ∪ G</a:t>
            </a:r>
            <a:endParaRPr lang="en-GB" altLang="zh-CN" dirty="0"/>
          </a:p>
          <a:p>
            <a:endParaRPr kumimoji="1" lang="en-US" altLang="zh-CN" dirty="0"/>
          </a:p>
          <a:p>
            <a:r>
              <a:rPr lang="zh-CN" altLang="en-US" dirty="0"/>
              <a:t>这种表示法常用于：</a:t>
            </a:r>
            <a:endParaRPr lang="zh-CN" altLang="en-US" dirty="0"/>
          </a:p>
          <a:p>
            <a:pPr>
              <a:buFont typeface="Arial" panose="020B0604020202090204" pitchFamily="34" charset="0"/>
              <a:buChar char="•"/>
            </a:pPr>
            <a:r>
              <a:rPr lang="zh-CN" altLang="en-US" dirty="0"/>
              <a:t>路由策略中精确匹配或排除特定子网；</a:t>
            </a:r>
            <a:endParaRPr lang="zh-CN" altLang="en-US" dirty="0"/>
          </a:p>
          <a:p>
            <a:pPr>
              <a:buFont typeface="Arial" panose="020B0604020202090204" pitchFamily="34" charset="0"/>
              <a:buChar char="•"/>
            </a:pPr>
            <a:r>
              <a:rPr lang="en-GB" altLang="zh-CN" dirty="0"/>
              <a:t>Prefix List </a:t>
            </a:r>
            <a:r>
              <a:rPr lang="zh-CN" altLang="en-US" dirty="0"/>
              <a:t>优化（比如：最小化条目数量）；</a:t>
            </a:r>
            <a:endParaRPr lang="zh-CN" altLang="en-US" dirty="0"/>
          </a:p>
          <a:p>
            <a:pPr>
              <a:buFont typeface="Arial" panose="020B0604020202090204" pitchFamily="34" charset="0"/>
              <a:buChar char="•"/>
            </a:pPr>
            <a:r>
              <a:rPr lang="en-GB" altLang="zh-CN" dirty="0"/>
              <a:t>BGP </a:t>
            </a:r>
            <a:r>
              <a:rPr lang="zh-CN" altLang="en-US" dirty="0"/>
              <a:t>路由过滤和策略应用；</a:t>
            </a:r>
            <a:endParaRPr lang="zh-CN" altLang="en-US" dirty="0"/>
          </a:p>
          <a:p>
            <a:pPr>
              <a:buFont typeface="Arial" panose="020B0604020202090204" pitchFamily="34" charset="0"/>
              <a:buChar char="•"/>
            </a:pPr>
            <a:r>
              <a:rPr lang="zh-CN" altLang="en-US" dirty="0"/>
              <a:t>子网匹配覆盖与冲突分析。</a:t>
            </a:r>
            <a:endParaRPr lang="zh-CN" altLang="en-US" dirty="0"/>
          </a:p>
          <a:p>
            <a:endParaRPr kumimoji="1"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66700" algn="just">
              <a:lnSpc>
                <a:spcPct val="150000"/>
              </a:lnSpc>
            </a:pPr>
            <a:r>
              <a:rPr lang="en-GB" altLang="zh-CN" sz="1200" b="0" kern="100" dirty="0" err="1">
                <a:effectLst/>
                <a:latin typeface="Times New Roman" panose="02020503050405090304" pitchFamily="18" charset="0"/>
                <a:ea typeface="宋体" pitchFamily="2" charset="-122"/>
                <a:cs typeface="Times New Roman" panose="02020503050405090304" pitchFamily="18" charset="0"/>
              </a:rPr>
              <a:t>SemanticDiff</a:t>
            </a:r>
            <a:r>
              <a:rPr lang="zh-CN" altLang="en-US" sz="1200" b="0" kern="100" dirty="0">
                <a:effectLst/>
                <a:latin typeface="宋体" pitchFamily="2" charset="-122"/>
                <a:ea typeface="宋体" pitchFamily="2" charset="-122"/>
                <a:cs typeface="Times New Roman" panose="02020503050405090304" pitchFamily="18" charset="0"/>
              </a:rPr>
              <a:t>可以用于处理所有配置组件。但是一些配置有非常固定的结构格式。作为单个原子值（例如，整数或布尔值）或此类值的简单集合。因此，当模块化考虑时，两个此类组件的等效性与它们的结构有关。</a:t>
            </a:r>
            <a:r>
              <a:rPr lang="en-GB" altLang="zh-CN" sz="1200" b="0" kern="100" dirty="0" err="1">
                <a:effectLst/>
                <a:latin typeface="Times New Roman" panose="02020503050405090304" pitchFamily="18" charset="0"/>
                <a:ea typeface="宋体" pitchFamily="2" charset="-122"/>
                <a:cs typeface="黑体" panose="02010609060101010101" pitchFamily="49" charset="-122"/>
              </a:rPr>
              <a:t>StructuralDiff</a:t>
            </a:r>
            <a:r>
              <a:rPr lang="en-GB" altLang="zh-CN" sz="1200" b="0" kern="100" dirty="0">
                <a:effectLst/>
                <a:latin typeface="Times New Roman" panose="02020503050405090304" pitchFamily="18" charset="0"/>
                <a:ea typeface="宋体" pitchFamily="2" charset="-122"/>
                <a:cs typeface="黑体" panose="02010609060101010101" pitchFamily="49" charset="-122"/>
              </a:rPr>
              <a:t> </a:t>
            </a:r>
            <a:r>
              <a:rPr lang="zh-CN" altLang="en-US" sz="1200" b="0" kern="100" dirty="0">
                <a:effectLst/>
                <a:latin typeface="宋体" pitchFamily="2" charset="-122"/>
                <a:ea typeface="宋体" pitchFamily="2" charset="-122"/>
                <a:cs typeface="黑体" panose="02010609060101010101" pitchFamily="49" charset="-122"/>
              </a:rPr>
              <a:t>函数实现了这种方法。所有组件都表示为原子值、元组或无序集。测试原子值是否相等。通过测试相应的值是否相等来比较元组。最后，使用集差值比较集。</a:t>
            </a:r>
            <a:endParaRPr lang="zh-CN" altLang="en-US" sz="1200" dirty="0">
              <a:effectLst/>
              <a:latin typeface="Times New Roman" panose="02020503050405090304" pitchFamily="18" charset="0"/>
              <a:ea typeface="黑体" panose="02010609060101010101" pitchFamily="49" charset="-122"/>
              <a:cs typeface="黑体" panose="02010609060101010101" pitchFamily="49" charset="-122"/>
            </a:endParaRPr>
          </a:p>
          <a:p>
            <a:pPr indent="266700" algn="just">
              <a:lnSpc>
                <a:spcPct val="150000"/>
              </a:lnSpc>
            </a:pPr>
            <a:r>
              <a:rPr lang="zh-CN" altLang="en-US" sz="1200" b="0" kern="100" dirty="0">
                <a:effectLst/>
                <a:latin typeface="宋体" pitchFamily="2" charset="-122"/>
                <a:ea typeface="宋体" pitchFamily="2" charset="-122"/>
                <a:cs typeface="黑体" panose="02010609060101010101" pitchFamily="49" charset="-122"/>
              </a:rPr>
              <a:t>例如，要检查两个</a:t>
            </a:r>
            <a:r>
              <a:rPr lang="zh-CN" altLang="en-US" sz="1200" b="0" kern="100" dirty="0">
                <a:effectLst/>
                <a:latin typeface="Times New Roman" panose="02020503050405090304" pitchFamily="18" charset="0"/>
                <a:ea typeface="宋体" pitchFamily="2" charset="-122"/>
                <a:cs typeface="黑体" panose="02010609060101010101" pitchFamily="49" charset="-122"/>
              </a:rPr>
              <a:t> </a:t>
            </a:r>
            <a:r>
              <a:rPr lang="en-GB" altLang="zh-CN" sz="1200" b="0" kern="100" dirty="0">
                <a:effectLst/>
                <a:latin typeface="Times New Roman" panose="02020503050405090304" pitchFamily="18" charset="0"/>
                <a:ea typeface="宋体" pitchFamily="2" charset="-122"/>
                <a:cs typeface="黑体" panose="02010609060101010101" pitchFamily="49" charset="-122"/>
              </a:rPr>
              <a:t>OSPF </a:t>
            </a:r>
            <a:r>
              <a:rPr lang="zh-CN" altLang="en-US" sz="1200" b="0" kern="100" dirty="0">
                <a:effectLst/>
                <a:latin typeface="宋体" pitchFamily="2" charset="-122"/>
                <a:ea typeface="宋体" pitchFamily="2" charset="-122"/>
                <a:cs typeface="黑体" panose="02010609060101010101" pitchFamily="49" charset="-122"/>
              </a:rPr>
              <a:t>配置是否等效（不包括由 </a:t>
            </a:r>
            <a:r>
              <a:rPr lang="en-GB" altLang="zh-CN" sz="1200" b="0" kern="100" dirty="0" err="1">
                <a:effectLst/>
                <a:latin typeface="Times New Roman" panose="02020503050405090304" pitchFamily="18" charset="0"/>
                <a:ea typeface="宋体" pitchFamily="2" charset="-122"/>
                <a:cs typeface="黑体" panose="02010609060101010101" pitchFamily="49" charset="-122"/>
              </a:rPr>
              <a:t>SemanticDiff</a:t>
            </a:r>
            <a:r>
              <a:rPr lang="en-GB" altLang="zh-CN" sz="1200" b="0" kern="100" dirty="0">
                <a:effectLst/>
                <a:latin typeface="Times New Roman" panose="02020503050405090304" pitchFamily="18" charset="0"/>
                <a:ea typeface="宋体" pitchFamily="2" charset="-122"/>
                <a:cs typeface="黑体" panose="02010609060101010101" pitchFamily="49" charset="-122"/>
              </a:rPr>
              <a:t> </a:t>
            </a:r>
            <a:r>
              <a:rPr lang="zh-CN" altLang="en-US" sz="1200" b="0" kern="100" dirty="0">
                <a:effectLst/>
                <a:latin typeface="宋体" pitchFamily="2" charset="-122"/>
                <a:ea typeface="宋体" pitchFamily="2" charset="-122"/>
                <a:cs typeface="黑体" panose="02010609060101010101" pitchFamily="49" charset="-122"/>
              </a:rPr>
              <a:t>处理的路由重分发），只需检查所有相应链路上所有相应属性的等效性就足够了。这意味着两个路由器必须具有指向相同对等体的 </a:t>
            </a:r>
            <a:r>
              <a:rPr lang="en-GB" altLang="zh-CN" sz="1200" b="0" kern="100" dirty="0">
                <a:effectLst/>
                <a:latin typeface="Times New Roman" panose="02020503050405090304" pitchFamily="18" charset="0"/>
                <a:ea typeface="宋体" pitchFamily="2" charset="-122"/>
                <a:cs typeface="黑体" panose="02010609060101010101" pitchFamily="49" charset="-122"/>
              </a:rPr>
              <a:t>OSPF </a:t>
            </a:r>
            <a:r>
              <a:rPr lang="zh-CN" altLang="en-US" sz="1200" b="0" kern="100" dirty="0">
                <a:effectLst/>
                <a:latin typeface="宋体" pitchFamily="2" charset="-122"/>
                <a:ea typeface="宋体" pitchFamily="2" charset="-122"/>
                <a:cs typeface="黑体" panose="02010609060101010101" pitchFamily="49" charset="-122"/>
              </a:rPr>
              <a:t>边缘，并且相应的边缘配置了相同的</a:t>
            </a:r>
            <a:r>
              <a:rPr lang="en-GB" altLang="zh-CN" sz="1200" b="0" kern="100" dirty="0">
                <a:effectLst/>
                <a:latin typeface="Times New Roman" panose="02020503050405090304" pitchFamily="18" charset="0"/>
                <a:ea typeface="宋体" pitchFamily="2" charset="-122"/>
                <a:cs typeface="黑体" panose="02010609060101010101" pitchFamily="49" charset="-122"/>
              </a:rPr>
              <a:t>costs, areas, passive status</a:t>
            </a:r>
            <a:r>
              <a:rPr lang="zh-CN" altLang="en-US" sz="1200" b="0" kern="100" dirty="0">
                <a:effectLst/>
                <a:latin typeface="宋体" pitchFamily="2" charset="-122"/>
                <a:ea typeface="宋体" pitchFamily="2" charset="-122"/>
                <a:cs typeface="黑体" panose="02010609060101010101" pitchFamily="49" charset="-122"/>
              </a:rPr>
              <a:t>等。我们可以将每个 </a:t>
            </a:r>
            <a:r>
              <a:rPr lang="en-GB" altLang="zh-CN" sz="1200" b="0" kern="100" dirty="0">
                <a:effectLst/>
                <a:latin typeface="Times New Roman" panose="02020503050405090304" pitchFamily="18" charset="0"/>
                <a:ea typeface="宋体" pitchFamily="2" charset="-122"/>
                <a:cs typeface="黑体" panose="02010609060101010101" pitchFamily="49" charset="-122"/>
              </a:rPr>
              <a:t>OSPF </a:t>
            </a:r>
            <a:r>
              <a:rPr lang="zh-CN" altLang="en-US" sz="1200" b="0" kern="100" dirty="0">
                <a:effectLst/>
                <a:latin typeface="宋体" pitchFamily="2" charset="-122"/>
                <a:ea typeface="宋体" pitchFamily="2" charset="-122"/>
                <a:cs typeface="黑体" panose="02010609060101010101" pitchFamily="49" charset="-122"/>
              </a:rPr>
              <a:t>链路的配置视为其已配置属性的元组，并检查每个相应的属性。相同的方法适用于未使用路由映射实现的 </a:t>
            </a:r>
            <a:r>
              <a:rPr lang="en-GB" altLang="zh-CN" sz="1200" b="0" kern="100" dirty="0">
                <a:effectLst/>
                <a:latin typeface="Times New Roman" panose="02020503050405090304" pitchFamily="18" charset="0"/>
                <a:ea typeface="宋体" pitchFamily="2" charset="-122"/>
                <a:cs typeface="黑体" panose="02010609060101010101" pitchFamily="49" charset="-122"/>
              </a:rPr>
              <a:t>BGP </a:t>
            </a:r>
            <a:r>
              <a:rPr lang="zh-CN" altLang="en-US" sz="1200" b="0" kern="100" dirty="0">
                <a:effectLst/>
                <a:latin typeface="宋体" pitchFamily="2" charset="-122"/>
                <a:ea typeface="宋体" pitchFamily="2" charset="-122"/>
                <a:cs typeface="黑体" panose="02010609060101010101" pitchFamily="49" charset="-122"/>
              </a:rPr>
              <a:t>属性，例如，哪些 </a:t>
            </a:r>
            <a:r>
              <a:rPr lang="en-GB" altLang="zh-CN" sz="1200" b="0" kern="100" dirty="0">
                <a:effectLst/>
                <a:latin typeface="Times New Roman" panose="02020503050405090304" pitchFamily="18" charset="0"/>
                <a:ea typeface="宋体" pitchFamily="2" charset="-122"/>
                <a:cs typeface="黑体" panose="02010609060101010101" pitchFamily="49" charset="-122"/>
              </a:rPr>
              <a:t>Edge </a:t>
            </a:r>
            <a:r>
              <a:rPr lang="zh-CN" altLang="en-US" sz="1200" b="0" kern="100" dirty="0">
                <a:effectLst/>
                <a:latin typeface="宋体" pitchFamily="2" charset="-122"/>
                <a:ea typeface="宋体" pitchFamily="2" charset="-122"/>
                <a:cs typeface="黑体" panose="02010609060101010101" pitchFamily="49" charset="-122"/>
              </a:rPr>
              <a:t>将路由反射器客户端以及是否传播</a:t>
            </a:r>
            <a:r>
              <a:rPr lang="en-GB" altLang="zh-CN" sz="1200" b="0" kern="100" dirty="0">
                <a:effectLst/>
                <a:latin typeface="Times New Roman" panose="02020503050405090304" pitchFamily="18" charset="0"/>
                <a:ea typeface="宋体" pitchFamily="2" charset="-122"/>
                <a:cs typeface="黑体" panose="02010609060101010101" pitchFamily="49" charset="-122"/>
              </a:rPr>
              <a:t>communities</a:t>
            </a:r>
            <a:r>
              <a:rPr lang="zh-CN" altLang="en-GB" sz="1200" b="0" kern="100" dirty="0">
                <a:effectLst/>
                <a:latin typeface="宋体" pitchFamily="2" charset="-122"/>
                <a:ea typeface="宋体" pitchFamily="2" charset="-122"/>
                <a:cs typeface="黑体" panose="02010609060101010101" pitchFamily="49" charset="-122"/>
              </a:rPr>
              <a:t>。</a:t>
            </a:r>
            <a:endParaRPr lang="zh-CN" altLang="en-US" sz="1200" b="0" kern="100" dirty="0">
              <a:effectLst/>
              <a:latin typeface="宋体" pitchFamily="2" charset="-122"/>
              <a:ea typeface="宋体" pitchFamily="2" charset="-122"/>
              <a:cs typeface="黑体" panose="02010609060101010101" pitchFamily="49" charset="-122"/>
            </a:endParaRPr>
          </a:p>
          <a:p>
            <a:endParaRPr kumimoji="1"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蓝色节点：固定进程</a:t>
            </a:r>
            <a:endParaRPr kumimoji="1" lang="en-US" altLang="zh-CN" dirty="0"/>
          </a:p>
          <a:p>
            <a:r>
              <a:rPr kumimoji="1" lang="zh-CN" altLang="en-US" dirty="0"/>
              <a:t>黄色节点：输入</a:t>
            </a:r>
            <a:endParaRPr kumimoji="1" lang="en-US" altLang="zh-CN" dirty="0"/>
          </a:p>
          <a:p>
            <a:r>
              <a:rPr kumimoji="1" lang="zh-CN" altLang="en-US" dirty="0"/>
              <a:t>绿色节点：输出</a:t>
            </a:r>
            <a:endParaRPr kumimoji="1" lang="en-US" altLang="zh-CN" dirty="0"/>
          </a:p>
          <a:p>
            <a:r>
              <a:rPr kumimoji="1" lang="zh-CN" altLang="en-US" dirty="0"/>
              <a:t>棕色节点：配置实体</a:t>
            </a:r>
            <a:endParaRPr kumimoji="1"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A64E2385-4203-4CBD-9D7E-194341EB47FC}" type="datetimeFigureOut">
              <a:rPr lang="zh-CN" altLang="en-US" smtClean="0"/>
            </a:fld>
            <a:endParaRPr lang="zh-CN" altLang="en-US"/>
          </a:p>
        </p:txBody>
      </p:sp>
      <p:sp>
        <p:nvSpPr>
          <p:cNvPr id="3" name="Footer Placeholder 2"/>
          <p:cNvSpPr>
            <a:spLocks noGrp="1"/>
          </p:cNvSpPr>
          <p:nvPr>
            <p:ph type="ftr" sz="quarter" idx="1"/>
          </p:nvPr>
        </p:nvSpPr>
        <p:spPr/>
        <p:txBody>
          <a:bodyPr/>
          <a:lstStyle/>
          <a:p>
            <a:endParaRPr lang="zh-CN" altLang="en-US"/>
          </a:p>
        </p:txBody>
      </p:sp>
      <p:sp>
        <p:nvSpPr>
          <p:cNvPr id="4" name="Slide Number Placeholder 3"/>
          <p:cNvSpPr>
            <a:spLocks noGrp="1"/>
          </p:cNvSpPr>
          <p:nvPr>
            <p:ph type="sldNum" sz="quarter" idx="2"/>
          </p:nvPr>
        </p:nvSpPr>
        <p:spPr/>
        <p:txBody>
          <a:bodyPr/>
          <a:lstStyle/>
          <a:p>
            <a:fld id="{93AE1883-0942-4AA3-9DB2-9C7C3A0314B1}" type="slidenum">
              <a:rPr lang="zh-CN" altLang="en-US" smtClean="0"/>
            </a:fld>
            <a:endParaRPr lang="en-US"/>
          </a:p>
        </p:txBody>
      </p:sp>
      <p:sp>
        <p:nvSpPr>
          <p:cNvPr id="5" name="TextBox 4"/>
          <p:cNvSpPr txBox="1"/>
          <p:nvPr/>
        </p:nvSpPr>
        <p:spPr>
          <a:xfrm>
            <a:off x="2965031" y="3367444"/>
            <a:ext cx="45365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rPr>
              <a:t>行业</a:t>
            </a:r>
            <a:r>
              <a:rPr lang="en-US" altLang="zh-CN" sz="100">
                <a:solidFill>
                  <a:schemeClr val="tx1">
                    <a:alpha val="0"/>
                  </a:schemeClr>
                </a:solidFill>
                <a:latin typeface="微软雅黑" panose="020B0503020204020204" pitchFamily="34" charset="-122"/>
                <a:ea typeface="微软雅黑" panose="020B0503020204020204" pitchFamily="34" charset="-122"/>
              </a:rPr>
              <a:t>PPT</a:t>
            </a:r>
            <a:r>
              <a:rPr lang="zh-CN" altLang="en-US" sz="100">
                <a:solidFill>
                  <a:schemeClr val="tx1">
                    <a:alpha val="0"/>
                  </a:schemeClr>
                </a:solidFill>
                <a:latin typeface="微软雅黑" panose="020B0503020204020204" pitchFamily="34" charset="-122"/>
                <a:ea typeface="微软雅黑" panose="020B0503020204020204" pitchFamily="34" charset="-12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
        <p:nvSpPr>
          <p:cNvPr id="6" name="TextBox 8"/>
          <p:cNvSpPr txBox="1"/>
          <p:nvPr/>
        </p:nvSpPr>
        <p:spPr>
          <a:xfrm>
            <a:off x="7509627" y="2215277"/>
            <a:ext cx="540060" cy="137203"/>
          </a:xfrm>
          <a:prstGeom prst="rect">
            <a:avLst/>
          </a:prstGeom>
          <a:noFill/>
        </p:spPr>
        <p:txBody>
          <a:bodyPr wrap="square" rtlCol="0">
            <a:spAutoFit/>
          </a:bodyPr>
          <a:lstStyle/>
          <a:p>
            <a:pPr>
              <a:lnSpc>
                <a:spcPct val="200000"/>
              </a:lnSpc>
            </a:pP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行业</a:t>
            </a:r>
            <a:r>
              <a:rPr lang="en-US" altLang="zh-CN" sz="100">
                <a:solidFill>
                  <a:schemeClr val="tx1">
                    <a:alpha val="0"/>
                  </a:schemeClr>
                </a:solidFill>
                <a:latin typeface="微软雅黑" panose="020B0503020204020204" pitchFamily="34" charset="-122"/>
                <a:ea typeface="微软雅黑" panose="020B0503020204020204" pitchFamily="34" charset="-122"/>
                <a:hlinkClick r:id="rId2"/>
              </a:rPr>
              <a:t>PPT</a:t>
            </a:r>
            <a:r>
              <a:rPr lang="zh-CN" altLang="en-US" sz="100">
                <a:solidFill>
                  <a:schemeClr val="tx1">
                    <a:alpha val="0"/>
                  </a:schemeClr>
                </a:solidFill>
                <a:latin typeface="微软雅黑" panose="020B0503020204020204" pitchFamily="34" charset="-122"/>
                <a:ea typeface="微软雅黑" panose="020B0503020204020204" pitchFamily="34" charset="-122"/>
                <a:hlinkClick r:id="rId2"/>
              </a:rPr>
              <a:t>模板</a:t>
            </a:r>
            <a:r>
              <a:rPr lang="en-US" altLang="zh-CN" sz="100">
                <a:solidFill>
                  <a:schemeClr val="tx1">
                    <a:alpha val="0"/>
                  </a:schemeClr>
                </a:solidFill>
                <a:latin typeface="微软雅黑" panose="020B0503020204020204" pitchFamily="34" charset="-122"/>
                <a:ea typeface="微软雅黑" panose="020B0503020204020204" pitchFamily="34" charset="-122"/>
              </a:rPr>
              <a:t>http://www.1ppt.com/hangye/</a:t>
            </a:r>
            <a:endParaRPr lang="en-US" altLang="zh-CN" sz="100">
              <a:solidFill>
                <a:schemeClr val="tx1">
                  <a:alpha val="0"/>
                </a:schemeClr>
              </a:solidFill>
              <a:latin typeface="微软雅黑" panose="020B0503020204020204" pitchFamily="34" charset="-122"/>
              <a:ea typeface="微软雅黑" panose="020B0503020204020204" pitchFamily="34" charset="-122"/>
            </a:endParaRPr>
          </a:p>
        </p:txBody>
      </p:sp>
      <p:sp>
        <p:nvSpPr>
          <p:cNvPr id="7" name="标题 1"/>
          <p:cNvSpPr txBox="1"/>
          <p:nvPr/>
        </p:nvSpPr>
        <p:spPr>
          <a:xfrm>
            <a:off x="839788" y="365125"/>
            <a:ext cx="10515600" cy="1325563"/>
          </a:xfrm>
          <a:prstGeom prst="rect">
            <a:avLst/>
          </a:prstGeom>
          <a:noFill/>
          <a:ln w="9525" cap="flat" cmpd="sng" algn="ctr">
            <a:noFill/>
            <a:prstDash val="solid"/>
            <a:round/>
            <a:headEnd type="none" w="med" len="med"/>
            <a:tailEnd type="none" w="med" len="med"/>
          </a:ln>
          <a:effectLst/>
        </p:spPr>
        <p:txBody>
          <a:bodyPr vert="horz" lIns="91440" tIns="45720" rIns="91440" bIns="45720" anchor="ctr"/>
          <a:lstStyle>
            <a:lvl1pPr marL="0" marR="0" indent="0" algn="l" defTabSz="914400" rtl="0" eaLnBrk="1" fontAlgn="auto" latinLnBrk="0" hangingPunct="1">
              <a:lnSpc>
                <a:spcPct val="90000"/>
              </a:lnSpc>
              <a:spcBef>
                <a:spcPct val="0"/>
              </a:spcBef>
              <a:spcAft>
                <a:spcPct val="0"/>
              </a:spcAft>
              <a:buClrTx/>
              <a:buSzTx/>
              <a:buFontTx/>
              <a:buNone/>
              <a:defRPr kumimoji="0" sz="4400" b="0" i="0" u="none" strike="noStrike" kern="1200" cap="none" spc="0" normalizeH="0" baseline="0" noProof="0">
                <a:solidFill>
                  <a:schemeClr val="tx1"/>
                </a:solidFill>
                <a:uLnTx/>
                <a:uFillTx/>
                <a:latin typeface="+mj-lt"/>
                <a:ea typeface="+mj-ea"/>
                <a:cs typeface="+mj-cs"/>
                <a:sym typeface="Wingdings" panose="05000000000000000000"/>
              </a:defRPr>
            </a:lvl1pPr>
            <a:lvl2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90204"/>
                <a:ea typeface="Arial" panose="020B0604020202090204"/>
                <a:cs typeface="Arial" panose="020B0604020202090204"/>
                <a:sym typeface="Wingdings" panose="05000000000000000000"/>
              </a:defRPr>
            </a:lvl2pPr>
            <a:lvl3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90204"/>
                <a:ea typeface="Arial" panose="020B0604020202090204"/>
                <a:cs typeface="Arial" panose="020B0604020202090204"/>
                <a:sym typeface="Wingdings" panose="05000000000000000000"/>
              </a:defRPr>
            </a:lvl3pPr>
            <a:lvl4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90204"/>
                <a:ea typeface="Arial" panose="020B0604020202090204"/>
                <a:cs typeface="Arial" panose="020B0604020202090204"/>
                <a:sym typeface="Wingdings" panose="05000000000000000000"/>
              </a:defRPr>
            </a:lvl4pPr>
            <a:lvl5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90204"/>
                <a:ea typeface="Arial" panose="020B0604020202090204"/>
                <a:cs typeface="Arial" panose="020B0604020202090204"/>
                <a:sym typeface="Wingdings" panose="05000000000000000000"/>
              </a:defRPr>
            </a:lvl5pPr>
            <a:lvl6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90204"/>
                <a:ea typeface="Arial" panose="020B0604020202090204"/>
                <a:cs typeface="Arial" panose="020B0604020202090204"/>
                <a:sym typeface="Wingdings" panose="05000000000000000000"/>
              </a:defRPr>
            </a:lvl6pPr>
            <a:lvl7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90204"/>
                <a:ea typeface="Arial" panose="020B0604020202090204"/>
                <a:cs typeface="Arial" panose="020B0604020202090204"/>
                <a:sym typeface="Wingdings" panose="05000000000000000000"/>
              </a:defRPr>
            </a:lvl7pPr>
            <a:lvl8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90204"/>
                <a:ea typeface="Arial" panose="020B0604020202090204"/>
                <a:cs typeface="Arial" panose="020B0604020202090204"/>
                <a:sym typeface="Wingdings" panose="05000000000000000000"/>
              </a:defRPr>
            </a:lvl8pPr>
            <a:lvl9pPr marL="0" marR="0" indent="0" algn="l" defTabSz="914400" rtl="0" eaLnBrk="0" fontAlgn="auto" latinLnBrk="0" hangingPunct="1">
              <a:lnSpc>
                <a:spcPct val="100000"/>
              </a:lnSpc>
              <a:spcBef>
                <a:spcPct val="0"/>
              </a:spcBef>
              <a:spcAft>
                <a:spcPct val="0"/>
              </a:spcAft>
              <a:buClrTx/>
              <a:buSzTx/>
              <a:buFontTx/>
              <a:buNone/>
              <a:defRPr kumimoji="0" sz="1800" b="0" i="0" u="none" strike="noStrike" kern="1200" cap="none" spc="0" normalizeH="0" baseline="0" noProof="0">
                <a:solidFill>
                  <a:schemeClr val="phClr"/>
                </a:solidFill>
                <a:uLnTx/>
                <a:uFillTx/>
                <a:latin typeface="Arial" panose="020B0604020202090204"/>
                <a:ea typeface="Arial" panose="020B0604020202090204"/>
                <a:cs typeface="Arial" panose="020B0604020202090204"/>
                <a:sym typeface="Wingdings" panose="05000000000000000000"/>
              </a:defRPr>
            </a:lvl9pPr>
          </a:lstStyle>
          <a:p>
            <a:r>
              <a:rPr lang="zh-CN" altLang="en-US" dirty="0">
                <a:latin typeface="汉仪大宋简" panose="02010609000101010101" pitchFamily="49" charset="-122"/>
                <a:ea typeface="汉仪大宋简" panose="02010609000101010101" pitchFamily="49" charset="-122"/>
              </a:rPr>
              <a:t>单击此处编辑母版标题样式</a:t>
            </a:r>
            <a:endParaRPr lang="zh-CN" altLang="en-US" dirty="0">
              <a:latin typeface="汉仪大宋简" panose="02010609000101010101" pitchFamily="49" charset="-122"/>
              <a:ea typeface="汉仪大宋简" panose="02010609000101010101" pitchFamily="49" charset="-122"/>
            </a:endParaRPr>
          </a:p>
        </p:txBody>
      </p:sp>
      <p:sp>
        <p:nvSpPr>
          <p:cNvPr id="8" name="文本占位符 2"/>
          <p:cNvSpPr txBox="1"/>
          <p:nvPr/>
        </p:nvSpPr>
        <p:spPr>
          <a:xfrm>
            <a:off x="839788" y="1681163"/>
            <a:ext cx="5157787" cy="823912"/>
          </a:xfrm>
          <a:prstGeom prst="rect">
            <a:avLst/>
          </a:prstGeom>
          <a:noFill/>
          <a:ln w="9525" cap="flat" cmpd="sng" algn="ctr">
            <a:noFill/>
            <a:prstDash val="solid"/>
            <a:round/>
            <a:headEnd type="none" w="med" len="med"/>
            <a:tailEnd type="none" w="med" len="med"/>
          </a:ln>
          <a:effectLst/>
        </p:spPr>
        <p:txBody>
          <a:bodyPr vert="horz" lIns="91440" tIns="45720" rIns="91440" bIns="45720" anchor="b"/>
          <a:lstStyle>
            <a:lvl1pPr marL="0" marR="0" indent="0" algn="l" defTabSz="914400" rtl="0" eaLnBrk="1" fontAlgn="auto" latinLnBrk="0" hangingPunct="1">
              <a:lnSpc>
                <a:spcPct val="90000"/>
              </a:lnSpc>
              <a:spcBef>
                <a:spcPts val="1000"/>
              </a:spcBef>
              <a:spcAft>
                <a:spcPct val="0"/>
              </a:spcAft>
              <a:buClrTx/>
              <a:buSzTx/>
              <a:buFont typeface="Arial" panose="020B0604020202090204" pitchFamily="34" charset="0"/>
              <a:buNone/>
              <a:defRPr kumimoji="0" sz="2400" b="1" i="0" u="none" strike="noStrike" kern="1200" cap="none" spc="0" normalizeH="0" baseline="0" noProof="0">
                <a:solidFill>
                  <a:schemeClr val="tx1"/>
                </a:solidFill>
                <a:uLnTx/>
                <a:uFillTx/>
                <a:latin typeface="+mn-lt"/>
                <a:ea typeface="+mn-ea"/>
                <a:cs typeface="+mn-cs"/>
                <a:sym typeface="Wingdings" panose="05000000000000000000"/>
              </a:defRPr>
            </a:lvl1pPr>
            <a:lvl2pPr marL="457200" marR="0" indent="0" algn="l" defTabSz="914400" rtl="0" eaLnBrk="1" fontAlgn="auto" latinLnBrk="0" hangingPunct="1">
              <a:lnSpc>
                <a:spcPct val="90000"/>
              </a:lnSpc>
              <a:spcBef>
                <a:spcPts val="500"/>
              </a:spcBef>
              <a:spcAft>
                <a:spcPct val="0"/>
              </a:spcAft>
              <a:buClrTx/>
              <a:buSzTx/>
              <a:buFont typeface="Arial" panose="020B0604020202090204" pitchFamily="34" charset="0"/>
              <a:buNone/>
              <a:defRPr kumimoji="0" sz="2000" b="1" i="0" u="none" strike="noStrike" kern="1200" cap="none" spc="0" normalizeH="0" baseline="0" noProof="0">
                <a:solidFill>
                  <a:schemeClr val="tx1"/>
                </a:solidFill>
                <a:uLnTx/>
                <a:uFillTx/>
                <a:latin typeface="+mn-lt"/>
                <a:ea typeface="+mn-ea"/>
                <a:cs typeface="+mn-cs"/>
                <a:sym typeface="Wingdings" panose="05000000000000000000"/>
              </a:defRPr>
            </a:lvl2pPr>
            <a:lvl3pPr marL="914400" marR="0" indent="0" algn="l" defTabSz="914400" rtl="0" eaLnBrk="1" fontAlgn="auto" latinLnBrk="0" hangingPunct="1">
              <a:lnSpc>
                <a:spcPct val="90000"/>
              </a:lnSpc>
              <a:spcBef>
                <a:spcPts val="500"/>
              </a:spcBef>
              <a:spcAft>
                <a:spcPct val="0"/>
              </a:spcAft>
              <a:buClrTx/>
              <a:buSzTx/>
              <a:buFont typeface="Arial" panose="020B0604020202090204" pitchFamily="34" charset="0"/>
              <a:buNone/>
              <a:defRPr kumimoji="0" sz="1800" b="1" i="0" u="none" strike="noStrike" kern="1200" cap="none" spc="0" normalizeH="0" baseline="0" noProof="0">
                <a:solidFill>
                  <a:schemeClr val="tx1"/>
                </a:solidFill>
                <a:uLnTx/>
                <a:uFillTx/>
                <a:latin typeface="+mn-lt"/>
                <a:ea typeface="+mn-ea"/>
                <a:cs typeface="+mn-cs"/>
                <a:sym typeface="Wingdings" panose="05000000000000000000"/>
              </a:defRPr>
            </a:lvl3pPr>
            <a:lvl4pPr marL="1371600" marR="0" indent="0" algn="l" defTabSz="914400" rtl="0" eaLnBrk="1" fontAlgn="auto" latinLnBrk="0" hangingPunct="1">
              <a:lnSpc>
                <a:spcPct val="90000"/>
              </a:lnSpc>
              <a:spcBef>
                <a:spcPts val="500"/>
              </a:spcBef>
              <a:spcAft>
                <a:spcPct val="0"/>
              </a:spcAft>
              <a:buClrTx/>
              <a:buSzTx/>
              <a:buFont typeface="Arial" panose="020B060402020209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4pPr>
            <a:lvl5pPr marL="1828800" marR="0" indent="0" algn="l" defTabSz="914400" rtl="0" eaLnBrk="1" fontAlgn="auto" latinLnBrk="0" hangingPunct="1">
              <a:lnSpc>
                <a:spcPct val="90000"/>
              </a:lnSpc>
              <a:spcBef>
                <a:spcPts val="500"/>
              </a:spcBef>
              <a:spcAft>
                <a:spcPct val="0"/>
              </a:spcAft>
              <a:buClrTx/>
              <a:buSzTx/>
              <a:buFont typeface="Arial" panose="020B060402020209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5pPr>
            <a:lvl6pPr marL="2286000" marR="0" indent="0" algn="l" defTabSz="914400" rtl="0" eaLnBrk="1" fontAlgn="auto" latinLnBrk="0" hangingPunct="1">
              <a:lnSpc>
                <a:spcPct val="90000"/>
              </a:lnSpc>
              <a:spcBef>
                <a:spcPts val="500"/>
              </a:spcBef>
              <a:spcAft>
                <a:spcPct val="0"/>
              </a:spcAft>
              <a:buClrTx/>
              <a:buSzTx/>
              <a:buFont typeface="Arial" panose="020B060402020209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6pPr>
            <a:lvl7pPr marL="2743200" marR="0" indent="0" algn="l" defTabSz="914400" rtl="0" eaLnBrk="1" fontAlgn="auto" latinLnBrk="0" hangingPunct="1">
              <a:lnSpc>
                <a:spcPct val="90000"/>
              </a:lnSpc>
              <a:spcBef>
                <a:spcPts val="500"/>
              </a:spcBef>
              <a:spcAft>
                <a:spcPct val="0"/>
              </a:spcAft>
              <a:buClrTx/>
              <a:buSzTx/>
              <a:buFont typeface="Arial" panose="020B060402020209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7pPr>
            <a:lvl8pPr marL="3200400" marR="0" indent="0" algn="l" defTabSz="914400" rtl="0" eaLnBrk="1" fontAlgn="auto" latinLnBrk="0" hangingPunct="1">
              <a:lnSpc>
                <a:spcPct val="90000"/>
              </a:lnSpc>
              <a:spcBef>
                <a:spcPts val="500"/>
              </a:spcBef>
              <a:spcAft>
                <a:spcPct val="0"/>
              </a:spcAft>
              <a:buClrTx/>
              <a:buSzTx/>
              <a:buFont typeface="Arial" panose="020B060402020209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8pPr>
            <a:lvl9pPr marL="3657600" marR="0" indent="0" algn="l" defTabSz="914400" rtl="0" eaLnBrk="1" fontAlgn="auto" latinLnBrk="0" hangingPunct="1">
              <a:lnSpc>
                <a:spcPct val="90000"/>
              </a:lnSpc>
              <a:spcBef>
                <a:spcPts val="500"/>
              </a:spcBef>
              <a:spcAft>
                <a:spcPct val="0"/>
              </a:spcAft>
              <a:buClrTx/>
              <a:buSzTx/>
              <a:buFont typeface="Arial" panose="020B0604020202090204" pitchFamily="34" charset="0"/>
              <a:buNone/>
              <a:defRPr kumimoji="0" sz="1600" b="1" i="0" u="none" strike="noStrike" kern="1200" cap="none" spc="0" normalizeH="0" baseline="0" noProof="0">
                <a:solidFill>
                  <a:schemeClr val="tx1"/>
                </a:solidFill>
                <a:uLnTx/>
                <a:uFillTx/>
                <a:latin typeface="+mn-lt"/>
                <a:ea typeface="+mn-ea"/>
                <a:cs typeface="+mn-cs"/>
                <a:sym typeface="Wingdings" panose="05000000000000000000"/>
              </a:defRPr>
            </a:lvl9pPr>
          </a:lstStyle>
          <a:p>
            <a:pPr lvl="0"/>
            <a:r>
              <a:rPr lang="zh-CN" altLang="en-US" dirty="0">
                <a:latin typeface="汉仪大宋简" panose="02010609000101010101" pitchFamily="49" charset="-122"/>
                <a:ea typeface="汉仪大宋简" panose="02010609000101010101" pitchFamily="49" charset="-122"/>
              </a:rPr>
              <a:t>单击此处编辑母版文本样式</a:t>
            </a:r>
            <a:endParaRPr lang="zh-CN" altLang="en-US" dirty="0">
              <a:latin typeface="汉仪大宋简" panose="02010609000101010101" pitchFamily="49" charset="-122"/>
              <a:ea typeface="汉仪大宋简" panose="02010609000101010101" pitchFamily="49" charset="-122"/>
            </a:endParaRPr>
          </a:p>
        </p:txBody>
      </p:sp>
      <p:sp>
        <p:nvSpPr>
          <p:cNvPr id="9" name="内容占位符 3"/>
          <p:cNvSpPr txBox="1"/>
          <p:nvPr/>
        </p:nvSpPr>
        <p:spPr>
          <a:xfrm>
            <a:off x="839788" y="2505075"/>
            <a:ext cx="5157787" cy="3684588"/>
          </a:xfrm>
          <a:prstGeom prst="rect">
            <a:avLst/>
          </a:prstGeom>
          <a:noFill/>
          <a:ln w="9525" cap="flat" cmpd="sng" algn="ctr">
            <a:noFill/>
            <a:prstDash val="solid"/>
            <a:round/>
            <a:headEnd type="none" w="med" len="med"/>
            <a:tailEnd type="none" w="med" len="med"/>
          </a:ln>
          <a:effectLst/>
        </p:spPr>
        <p:txBody>
          <a:bodyPr vert="horz" lIns="91440" tIns="45720" rIns="91440" bIns="45720"/>
          <a:lstStyle>
            <a:lvl1pPr marL="228600" marR="0" indent="-228600" algn="l" defTabSz="914400" rtl="0" eaLnBrk="1" fontAlgn="auto" latinLnBrk="0" hangingPunct="1">
              <a:lnSpc>
                <a:spcPct val="90000"/>
              </a:lnSpc>
              <a:spcBef>
                <a:spcPts val="1000"/>
              </a:spcBef>
              <a:spcAft>
                <a:spcPct val="0"/>
              </a:spcAft>
              <a:buClrTx/>
              <a:buSzTx/>
              <a:buFont typeface="Arial" panose="020B0604020202090204" pitchFamily="34" charset="0"/>
              <a:buChar char="•"/>
              <a:defRPr kumimoji="0" sz="2800" b="0" i="0" u="none" strike="noStrike" kern="1200" cap="none" spc="0" normalizeH="0" baseline="0" noProof="0">
                <a:solidFill>
                  <a:schemeClr val="tx1"/>
                </a:solidFill>
                <a:uLnTx/>
                <a:uFillTx/>
                <a:latin typeface="+mn-lt"/>
                <a:ea typeface="+mn-ea"/>
                <a:cs typeface="+mn-cs"/>
                <a:sym typeface="Wingdings" panose="05000000000000000000"/>
              </a:defRPr>
            </a:lvl1pPr>
            <a:lvl2pPr marL="685800" marR="0" indent="-228600" algn="l" defTabSz="914400" rtl="0" eaLnBrk="1" fontAlgn="auto" latinLnBrk="0" hangingPunct="1">
              <a:lnSpc>
                <a:spcPct val="90000"/>
              </a:lnSpc>
              <a:spcBef>
                <a:spcPts val="500"/>
              </a:spcBef>
              <a:spcAft>
                <a:spcPct val="0"/>
              </a:spcAft>
              <a:buClrTx/>
              <a:buSzTx/>
              <a:buFont typeface="Arial" panose="020B0604020202090204" pitchFamily="34" charset="0"/>
              <a:buChar char="•"/>
              <a:defRPr kumimoji="0" sz="2400" b="0" i="0" u="none" strike="noStrike" kern="1200" cap="none" spc="0" normalizeH="0" baseline="0" noProof="0">
                <a:solidFill>
                  <a:schemeClr val="tx1"/>
                </a:solidFill>
                <a:uLnTx/>
                <a:uFillTx/>
                <a:latin typeface="+mn-lt"/>
                <a:ea typeface="+mn-ea"/>
                <a:cs typeface="+mn-cs"/>
                <a:sym typeface="Wingdings" panose="05000000000000000000"/>
              </a:defRPr>
            </a:lvl2pPr>
            <a:lvl3pPr marL="1143000" marR="0" indent="-228600" algn="l" defTabSz="914400" rtl="0" eaLnBrk="1" fontAlgn="auto" latinLnBrk="0" hangingPunct="1">
              <a:lnSpc>
                <a:spcPct val="90000"/>
              </a:lnSpc>
              <a:spcBef>
                <a:spcPts val="500"/>
              </a:spcBef>
              <a:spcAft>
                <a:spcPct val="0"/>
              </a:spcAft>
              <a:buClrTx/>
              <a:buSzTx/>
              <a:buFont typeface="Arial" panose="020B0604020202090204" pitchFamily="34" charset="0"/>
              <a:buChar char="•"/>
              <a:defRPr kumimoji="0" sz="2000" b="0" i="0" u="none" strike="noStrike" kern="1200" cap="none" spc="0" normalizeH="0" baseline="0" noProof="0">
                <a:solidFill>
                  <a:schemeClr val="tx1"/>
                </a:solidFill>
                <a:uLnTx/>
                <a:uFillTx/>
                <a:latin typeface="+mn-lt"/>
                <a:ea typeface="+mn-ea"/>
                <a:cs typeface="+mn-cs"/>
                <a:sym typeface="Wingdings" panose="05000000000000000000"/>
              </a:defRPr>
            </a:lvl3pPr>
            <a:lvl4pPr marL="1600200" marR="0" indent="-228600" algn="l" defTabSz="914400" rtl="0" eaLnBrk="1" fontAlgn="auto" latinLnBrk="0" hangingPunct="1">
              <a:lnSpc>
                <a:spcPct val="90000"/>
              </a:lnSpc>
              <a:spcBef>
                <a:spcPts val="500"/>
              </a:spcBef>
              <a:spcAft>
                <a:spcPct val="0"/>
              </a:spcAft>
              <a:buClrTx/>
              <a:buSzTx/>
              <a:buFont typeface="Arial" panose="020B060402020209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4pPr>
            <a:lvl5pPr marL="2057400" marR="0" indent="-228600" algn="l" defTabSz="914400" rtl="0" eaLnBrk="1" fontAlgn="auto" latinLnBrk="0" hangingPunct="1">
              <a:lnSpc>
                <a:spcPct val="90000"/>
              </a:lnSpc>
              <a:spcBef>
                <a:spcPts val="500"/>
              </a:spcBef>
              <a:spcAft>
                <a:spcPct val="0"/>
              </a:spcAft>
              <a:buClrTx/>
              <a:buSzTx/>
              <a:buFont typeface="Arial" panose="020B060402020209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5pPr>
            <a:lvl6pPr marL="2514600" marR="0" indent="-228600" algn="l" defTabSz="914400" rtl="0" eaLnBrk="1" fontAlgn="auto" latinLnBrk="0" hangingPunct="1">
              <a:lnSpc>
                <a:spcPct val="90000"/>
              </a:lnSpc>
              <a:spcBef>
                <a:spcPts val="500"/>
              </a:spcBef>
              <a:spcAft>
                <a:spcPct val="0"/>
              </a:spcAft>
              <a:buClrTx/>
              <a:buSzTx/>
              <a:buFont typeface="Arial" panose="020B060402020209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6pPr>
            <a:lvl7pPr marL="2971800" marR="0" indent="-228600" algn="l" defTabSz="914400" rtl="0" eaLnBrk="1" fontAlgn="auto" latinLnBrk="0" hangingPunct="1">
              <a:lnSpc>
                <a:spcPct val="90000"/>
              </a:lnSpc>
              <a:spcBef>
                <a:spcPts val="500"/>
              </a:spcBef>
              <a:spcAft>
                <a:spcPct val="0"/>
              </a:spcAft>
              <a:buClrTx/>
              <a:buSzTx/>
              <a:buFont typeface="Arial" panose="020B060402020209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7pPr>
            <a:lvl8pPr marL="3429000" marR="0" indent="-228600" algn="l" defTabSz="914400" rtl="0" eaLnBrk="1" fontAlgn="auto" latinLnBrk="0" hangingPunct="1">
              <a:lnSpc>
                <a:spcPct val="90000"/>
              </a:lnSpc>
              <a:spcBef>
                <a:spcPts val="500"/>
              </a:spcBef>
              <a:spcAft>
                <a:spcPct val="0"/>
              </a:spcAft>
              <a:buClrTx/>
              <a:buSzTx/>
              <a:buFont typeface="Arial" panose="020B060402020209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8pPr>
            <a:lvl9pPr marL="3886200" marR="0" indent="-228600" algn="l" defTabSz="914400" rtl="0" eaLnBrk="1" fontAlgn="auto" latinLnBrk="0" hangingPunct="1">
              <a:lnSpc>
                <a:spcPct val="90000"/>
              </a:lnSpc>
              <a:spcBef>
                <a:spcPts val="500"/>
              </a:spcBef>
              <a:spcAft>
                <a:spcPct val="0"/>
              </a:spcAft>
              <a:buClrTx/>
              <a:buSzTx/>
              <a:buFont typeface="Arial" panose="020B0604020202090204" pitchFamily="34" charset="0"/>
              <a:buChar char="•"/>
              <a:defRPr kumimoji="0" sz="1800" b="0" i="0" u="none" strike="noStrike" kern="1200" cap="none" spc="0" normalizeH="0" baseline="0" noProof="0">
                <a:solidFill>
                  <a:schemeClr val="tx1"/>
                </a:solidFill>
                <a:uLnTx/>
                <a:uFillTx/>
                <a:latin typeface="+mn-lt"/>
                <a:ea typeface="+mn-ea"/>
                <a:cs typeface="+mn-cs"/>
                <a:sym typeface="Wingdings" panose="05000000000000000000"/>
              </a:defRPr>
            </a:lvl9pPr>
          </a:lstStyle>
          <a:p>
            <a:pPr lvl="0"/>
            <a:r>
              <a:rPr lang="zh-CN" altLang="en-US" dirty="0">
                <a:latin typeface="汉仪大宋简" panose="02010609000101010101" pitchFamily="49" charset="-122"/>
                <a:ea typeface="汉仪大宋简" panose="02010609000101010101" pitchFamily="49" charset="-122"/>
              </a:rPr>
              <a:t>单击此处编辑母版文本样式</a:t>
            </a:r>
            <a:endParaRPr lang="zh-CN" altLang="en-US" dirty="0">
              <a:latin typeface="汉仪大宋简" panose="02010609000101010101" pitchFamily="49" charset="-122"/>
              <a:ea typeface="汉仪大宋简" panose="02010609000101010101" pitchFamily="49" charset="-122"/>
            </a:endParaRPr>
          </a:p>
          <a:p>
            <a:pPr lvl="1"/>
            <a:r>
              <a:rPr lang="zh-CN" altLang="en-US" dirty="0">
                <a:latin typeface="汉仪大宋简" panose="02010609000101010101" pitchFamily="49" charset="-122"/>
                <a:ea typeface="汉仪大宋简" panose="02010609000101010101" pitchFamily="49" charset="-122"/>
              </a:rPr>
              <a:t>二级</a:t>
            </a:r>
            <a:endParaRPr lang="zh-CN" altLang="en-US" dirty="0">
              <a:latin typeface="汉仪大宋简" panose="02010609000101010101" pitchFamily="49" charset="-122"/>
              <a:ea typeface="汉仪大宋简" panose="02010609000101010101" pitchFamily="49" charset="-122"/>
            </a:endParaRPr>
          </a:p>
          <a:p>
            <a:pPr lvl="2"/>
            <a:r>
              <a:rPr lang="zh-CN" altLang="en-US" dirty="0">
                <a:latin typeface="汉仪大宋简" panose="02010609000101010101" pitchFamily="49" charset="-122"/>
                <a:ea typeface="汉仪大宋简" panose="02010609000101010101" pitchFamily="49" charset="-122"/>
              </a:rPr>
              <a:t>三级</a:t>
            </a:r>
            <a:endParaRPr lang="zh-CN" altLang="en-US" dirty="0">
              <a:latin typeface="汉仪大宋简" panose="02010609000101010101" pitchFamily="49" charset="-122"/>
              <a:ea typeface="汉仪大宋简" panose="02010609000101010101" pitchFamily="49" charset="-122"/>
            </a:endParaRPr>
          </a:p>
          <a:p>
            <a:pPr lvl="3"/>
            <a:r>
              <a:rPr lang="zh-CN" altLang="en-US" dirty="0">
                <a:latin typeface="汉仪大宋简" panose="02010609000101010101" pitchFamily="49" charset="-122"/>
                <a:ea typeface="汉仪大宋简" panose="02010609000101010101" pitchFamily="49" charset="-122"/>
              </a:rPr>
              <a:t>四级</a:t>
            </a:r>
            <a:endParaRPr lang="zh-CN" altLang="en-US" dirty="0">
              <a:latin typeface="汉仪大宋简" panose="02010609000101010101" pitchFamily="49" charset="-122"/>
              <a:ea typeface="汉仪大宋简" panose="02010609000101010101" pitchFamily="49" charset="-122"/>
            </a:endParaRPr>
          </a:p>
          <a:p>
            <a:pPr lvl="4"/>
            <a:r>
              <a:rPr lang="zh-CN" altLang="en-US" dirty="0">
                <a:latin typeface="汉仪大宋简" panose="02010609000101010101" pitchFamily="49" charset="-122"/>
                <a:ea typeface="汉仪大宋简" panose="02010609000101010101" pitchFamily="49" charset="-122"/>
              </a:rPr>
              <a:t>五级</a:t>
            </a:r>
            <a:endParaRPr lang="zh-CN" altLang="en-US" dirty="0">
              <a:latin typeface="汉仪大宋简" panose="02010609000101010101" pitchFamily="49" charset="-122"/>
              <a:ea typeface="汉仪大宋简" panose="02010609000101010101" pitchFamily="49" charset="-122"/>
            </a:endParaRPr>
          </a:p>
        </p:txBody>
      </p:sp>
      <p:sp>
        <p:nvSpPr>
          <p:cNvPr id="10"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11"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12" name="页脚占位符 7"/>
          <p:cNvSpPr>
            <a:spLocks noGrp="1"/>
          </p:cNvSpPr>
          <p:nvPr>
            <p:ph type="ftr" sz="quarter" idx="11"/>
          </p:nvPr>
        </p:nvSpPr>
        <p:spPr>
          <a:xfrm>
            <a:off x="4038600" y="6356350"/>
            <a:ext cx="4114800" cy="365125"/>
          </a:xfrm>
        </p:spPr>
        <p:txBody>
          <a:bodyPr/>
          <a:lstStyle/>
          <a:p>
            <a:endParaRPr lang="zh-CN" altLang="en-US"/>
          </a:p>
        </p:txBody>
      </p:sp>
      <p:sp>
        <p:nvSpPr>
          <p:cNvPr id="13" name="灯片编号占位符 8"/>
          <p:cNvSpPr>
            <a:spLocks noGrp="1"/>
          </p:cNvSpPr>
          <p:nvPr>
            <p:ph type="sldNum" sz="quarter" idx="12"/>
          </p:nvPr>
        </p:nvSpPr>
        <p:spPr>
          <a:xfrm>
            <a:off x="8610600" y="6356350"/>
            <a:ext cx="2743200" cy="365125"/>
          </a:xfrm>
        </p:spPr>
        <p:txBody>
          <a:bodyPr/>
          <a:lstStyle/>
          <a:p>
            <a:fld id="{E9B957CC-A438-4D82-B305-22914934740F}" type="slidenum">
              <a:rPr lang="zh-CN" altLang="en-US" smtClean="0"/>
            </a:fld>
            <a:endParaRPr lang="zh-CN" altLang="en-US"/>
          </a:p>
        </p:txBody>
      </p:sp>
    </p:spTree>
  </p:cSld>
  <p:clrMapOvr>
    <a:masterClrMapping/>
  </p:clrMapOvr>
  <p:transition/>
  <p:hf sldNum="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transition/>
  <p:hf sldNum="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汉仪大宋简" panose="02010609000101010101" pitchFamily="49" charset="-122"/>
                <a:ea typeface="汉仪大宋简" panose="02010609000101010101" pitchFamily="49" charset="-122"/>
                <a:cs typeface="微软雅黑" panose="020B0503020204020204" pitchFamily="34" charset="-122"/>
              </a:defRPr>
            </a:lvl1pPr>
          </a:lstStyle>
          <a:p>
            <a:fld id="{D997B5FA-0921-464F-AAE1-844C04324D75}"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汉仪大宋简" panose="02010609000101010101" pitchFamily="49" charset="-122"/>
                <a:ea typeface="汉仪大宋简" panose="02010609000101010101" pitchFamily="49" charset="-122"/>
                <a:cs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汉仪大宋简" panose="02010609000101010101" pitchFamily="49" charset="-122"/>
                <a:ea typeface="汉仪大宋简" panose="02010609000101010101" pitchFamily="49" charset="-122"/>
                <a:cs typeface="微软雅黑" panose="020B0503020204020204" pitchFamily="34" charset="-122"/>
              </a:defRPr>
            </a:lvl1pPr>
          </a:lstStyle>
          <a:p>
            <a:fld id="{565CE74E-AB26-4998-AD42-012C4C1AD076}"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p:hf sldNum="0" ftr="0" dt="0"/>
  <p:txStyles>
    <p:titleStyle>
      <a:lvl1pPr algn="l" defTabSz="914400" rtl="0" eaLnBrk="1" latinLnBrk="0" hangingPunct="1">
        <a:lnSpc>
          <a:spcPct val="90000"/>
        </a:lnSpc>
        <a:spcBef>
          <a:spcPct val="0"/>
        </a:spcBef>
        <a:buNone/>
        <a:defRPr sz="4400" kern="1200">
          <a:solidFill>
            <a:schemeClr val="tx1"/>
          </a:solidFill>
          <a:latin typeface="汉仪大宋简" panose="02010609000101010101" pitchFamily="49" charset="-122"/>
          <a:ea typeface="汉仪大宋简" panose="02010609000101010101" pitchFamily="49" charset="-122"/>
          <a:cs typeface="微软雅黑" panose="020B0503020204020204" pitchFamily="34" charset="-122"/>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汉仪大宋简" panose="02010609000101010101" pitchFamily="49" charset="-122"/>
          <a:ea typeface="汉仪大宋简" panose="02010609000101010101" pitchFamily="49" charset="-122"/>
          <a:cs typeface="微软雅黑" panose="020B0503020204020204" pitchFamily="34" charset="-122"/>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汉仪大宋简" panose="02010609000101010101" pitchFamily="49" charset="-122"/>
          <a:ea typeface="汉仪大宋简" panose="02010609000101010101" pitchFamily="49" charset="-122"/>
          <a:cs typeface="微软雅黑" panose="020B0503020204020204" pitchFamily="34" charset="-122"/>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汉仪大宋简" panose="02010609000101010101" pitchFamily="49" charset="-122"/>
          <a:ea typeface="汉仪大宋简" panose="02010609000101010101" pitchFamily="49" charset="-122"/>
          <a:cs typeface="微软雅黑" panose="020B0503020204020204" pitchFamily="34" charset="-122"/>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汉仪大宋简" panose="02010609000101010101" pitchFamily="49" charset="-122"/>
          <a:ea typeface="汉仪大宋简" panose="02010609000101010101" pitchFamily="49" charset="-122"/>
          <a:cs typeface="微软雅黑" panose="020B0503020204020204" pitchFamily="34" charset="-122"/>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汉仪大宋简" panose="02010609000101010101" pitchFamily="49" charset="-122"/>
          <a:ea typeface="汉仪大宋简" panose="02010609000101010101" pitchFamily="49" charset="-122"/>
          <a:cs typeface="微软雅黑" panose="020B0503020204020204" pitchFamily="34" charset="-122"/>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2" r:id="rId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9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9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9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hyperlink" Target="https://dl.acm.org/doi/10.1145/3452296.3472925" TargetMode="Externa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hyperlink" Target="https://github.com/atang42/batfish/tree/rm-localize" TargetMode="Externa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94592" y="426013"/>
            <a:ext cx="12192003" cy="6858000"/>
            <a:chOff x="-1" y="0"/>
            <a:chExt cx="12192003" cy="6858000"/>
          </a:xfrm>
        </p:grpSpPr>
        <p:sp>
          <p:nvSpPr>
            <p:cNvPr id="5" name="等腰三角形 4"/>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等腰三角形 6"/>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8" name="等腰三角形 7"/>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9" name="矩形 8"/>
            <p:cNvSpPr/>
            <p:nvPr/>
          </p:nvSpPr>
          <p:spPr>
            <a:xfrm>
              <a:off x="338234" y="426425"/>
              <a:ext cx="11515531" cy="6005150"/>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sp>
        <p:nvSpPr>
          <p:cNvPr id="17" name="文本框 16"/>
          <p:cNvSpPr txBox="1"/>
          <p:nvPr/>
        </p:nvSpPr>
        <p:spPr>
          <a:xfrm>
            <a:off x="2057131" y="2913658"/>
            <a:ext cx="8266921" cy="1200329"/>
          </a:xfrm>
          <a:prstGeom prst="rect">
            <a:avLst/>
          </a:prstGeom>
          <a:noFill/>
        </p:spPr>
        <p:txBody>
          <a:bodyPr wrap="square" rtlCol="0">
            <a:spAutoFit/>
          </a:bodyPr>
          <a:lstStyle/>
          <a:p>
            <a:pPr algn="ctr"/>
            <a:r>
              <a:rPr lang="en-GB" altLang="zh-CN" sz="3600" kern="100" dirty="0">
                <a:effectLst/>
                <a:latin typeface="JetBrains Mono" panose="02000009000000000000" pitchFamily="49" charset="0"/>
                <a:ea typeface="JetBrains Mono" panose="02000009000000000000" pitchFamily="49" charset="0"/>
                <a:cs typeface="JetBrains Mono" panose="02000009000000000000" pitchFamily="49" charset="0"/>
              </a:rPr>
              <a:t>Campion: Debugging Router Configuration Differences</a:t>
            </a:r>
            <a:endParaRPr lang="en-GB" altLang="zh-CN" sz="3600" kern="100" dirty="0">
              <a:effectLst/>
              <a:latin typeface="JetBrains Mono" panose="02000009000000000000" pitchFamily="49" charset="0"/>
              <a:ea typeface="JetBrains Mono" panose="02000009000000000000" pitchFamily="49" charset="0"/>
              <a:cs typeface="JetBrains Mono" panose="02000009000000000000" pitchFamily="49" charset="0"/>
            </a:endParaRPr>
          </a:p>
        </p:txBody>
      </p:sp>
      <p:grpSp>
        <p:nvGrpSpPr>
          <p:cNvPr id="24" name="组合 23"/>
          <p:cNvGrpSpPr/>
          <p:nvPr/>
        </p:nvGrpSpPr>
        <p:grpSpPr>
          <a:xfrm>
            <a:off x="802433" y="802434"/>
            <a:ext cx="10580914" cy="5225143"/>
            <a:chOff x="802433" y="802434"/>
            <a:chExt cx="10580914" cy="5225143"/>
          </a:xfrm>
        </p:grpSpPr>
        <p:cxnSp>
          <p:nvCxnSpPr>
            <p:cNvPr id="3" name="直接连接符 2"/>
            <p:cNvCxnSpPr/>
            <p:nvPr/>
          </p:nvCxnSpPr>
          <p:spPr>
            <a:xfrm>
              <a:off x="802433" y="1026368"/>
              <a:ext cx="1250302" cy="0"/>
            </a:xfrm>
            <a:prstGeom prst="line">
              <a:avLst/>
            </a:prstGeom>
            <a:ln w="28575">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1044998" y="802434"/>
              <a:ext cx="0" cy="839756"/>
            </a:xfrm>
            <a:prstGeom prst="line">
              <a:avLst/>
            </a:prstGeom>
            <a:ln w="28575">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10167287" y="5803641"/>
              <a:ext cx="1216060" cy="0"/>
            </a:xfrm>
            <a:prstGeom prst="line">
              <a:avLst/>
            </a:prstGeom>
            <a:ln w="28575">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11128309" y="5187821"/>
              <a:ext cx="0" cy="839756"/>
            </a:xfrm>
            <a:prstGeom prst="line">
              <a:avLst/>
            </a:prstGeom>
            <a:ln w="28575">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1" name="文本框 10"/>
          <p:cNvSpPr txBox="1"/>
          <p:nvPr/>
        </p:nvSpPr>
        <p:spPr>
          <a:xfrm>
            <a:off x="4115260" y="4739153"/>
            <a:ext cx="6369268" cy="361894"/>
          </a:xfrm>
          <a:prstGeom prst="rect">
            <a:avLst/>
          </a:prstGeom>
          <a:noFill/>
        </p:spPr>
        <p:txBody>
          <a:bodyPr wrap="square">
            <a:spAutoFit/>
          </a:bodyPr>
          <a:lstStyle/>
          <a:p>
            <a:pPr marL="0" marR="0" indent="266700" algn="just">
              <a:lnSpc>
                <a:spcPts val="2200"/>
              </a:lnSpc>
              <a:spcBef>
                <a:spcPts val="0"/>
              </a:spcBef>
              <a:spcAft>
                <a:spcPts val="0"/>
              </a:spcAft>
            </a:pPr>
            <a:r>
              <a:rPr lang="zh-CN" altLang="en-US" sz="1800" i="1" kern="100" dirty="0">
                <a:effectLst/>
                <a:latin typeface="JetBrains Mono" panose="02000009000000000000" pitchFamily="49" charset="0"/>
                <a:ea typeface="宋体" pitchFamily="2" charset="-122"/>
                <a:cs typeface="JetBrains Mono" panose="02000009000000000000" pitchFamily="49" charset="0"/>
              </a:rPr>
              <a:t>检查两个配置是否是 </a:t>
            </a:r>
            <a:r>
              <a:rPr lang="en-GB" altLang="zh-CN" sz="1800" kern="100" dirty="0">
                <a:effectLst/>
                <a:latin typeface="JetBrains Mono" panose="02000009000000000000" pitchFamily="49" charset="0"/>
                <a:ea typeface="JetBrains Mono" panose="02000009000000000000" pitchFamily="49" charset="0"/>
                <a:cs typeface="JetBrains Mono" panose="02000009000000000000" pitchFamily="49" charset="0"/>
              </a:rPr>
              <a:t>behaviorally equivalent.</a:t>
            </a:r>
            <a:endParaRPr lang="en-GB" altLang="zh-CN" sz="1800" dirty="0">
              <a:effectLst/>
              <a:latin typeface="JetBrains Mono" panose="02000009000000000000" pitchFamily="49" charset="0"/>
              <a:ea typeface="JetBrains Mono" panose="02000009000000000000" pitchFamily="49" charset="0"/>
              <a:cs typeface="JetBrains Mono" panose="02000009000000000000" pitchFamily="49" charset="0"/>
            </a:endParaRPr>
          </a:p>
        </p:txBody>
      </p:sp>
      <p:sp>
        <p:nvSpPr>
          <p:cNvPr id="12" name="文本框 11"/>
          <p:cNvSpPr txBox="1"/>
          <p:nvPr/>
        </p:nvSpPr>
        <p:spPr>
          <a:xfrm>
            <a:off x="1044998" y="5885694"/>
            <a:ext cx="6412992" cy="646331"/>
          </a:xfrm>
          <a:prstGeom prst="rect">
            <a:avLst/>
          </a:prstGeom>
          <a:noFill/>
        </p:spPr>
        <p:txBody>
          <a:bodyPr wrap="square">
            <a:spAutoFit/>
          </a:bodyPr>
          <a:lstStyle/>
          <a:p>
            <a:r>
              <a:rPr lang="zh-CN" altLang="en-US" i="1" dirty="0"/>
              <a:t>SIGCOMM '21: ACM SIGCOMM 2021 Conference</a:t>
            </a:r>
            <a:endParaRPr lang="en-US" altLang="zh-CN" i="1" dirty="0"/>
          </a:p>
          <a:p>
            <a:r>
              <a:rPr lang="en-GB" altLang="zh-CN" dirty="0">
                <a:hlinkClick r:id="rId1"/>
              </a:rPr>
              <a:t>https://</a:t>
            </a:r>
            <a:r>
              <a:rPr lang="en-GB" altLang="zh-CN" dirty="0" err="1">
                <a:hlinkClick r:id="rId1"/>
              </a:rPr>
              <a:t>dl.acm.org</a:t>
            </a:r>
            <a:r>
              <a:rPr lang="en-GB" altLang="zh-CN" dirty="0">
                <a:hlinkClick r:id="rId1"/>
              </a:rPr>
              <a:t>/</a:t>
            </a:r>
            <a:r>
              <a:rPr lang="en-GB" altLang="zh-CN" dirty="0" err="1">
                <a:hlinkClick r:id="rId1"/>
              </a:rPr>
              <a:t>doi</a:t>
            </a:r>
            <a:r>
              <a:rPr lang="en-GB" altLang="zh-CN" dirty="0">
                <a:hlinkClick r:id="rId1"/>
              </a:rPr>
              <a:t>/10.1145/3452296.3472925</a:t>
            </a:r>
            <a:endParaRPr lang="zh-CN" altLang="en-US" dirty="0"/>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0"/>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3" y="516324"/>
            <a:ext cx="4599631" cy="735633"/>
            <a:chOff x="472884" y="516324"/>
            <a:chExt cx="3156064" cy="735633"/>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sp>
        <p:nvSpPr>
          <p:cNvPr id="8" name="文本框 11"/>
          <p:cNvSpPr txBox="1"/>
          <p:nvPr/>
        </p:nvSpPr>
        <p:spPr>
          <a:xfrm>
            <a:off x="638253" y="653308"/>
            <a:ext cx="3952237"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altLang="zh-CN" sz="1800" b="0" kern="100" dirty="0">
                <a:effectLst/>
                <a:latin typeface="JetBrains Mono" panose="02000009000000000000" pitchFamily="49" charset="0"/>
                <a:ea typeface="JetBrains Mono" panose="02000009000000000000" pitchFamily="49" charset="0"/>
                <a:cs typeface="JetBrains Mono" panose="02000009000000000000" pitchFamily="49" charset="0"/>
              </a:rPr>
              <a:t>Debugging an Entire Router</a:t>
            </a:r>
            <a:endParaRPr lang="en-GB" altLang="zh-CN" sz="1800" b="0" kern="100" dirty="0">
              <a:effectLst/>
              <a:latin typeface="JetBrains Mono" panose="02000009000000000000" pitchFamily="49" charset="0"/>
              <a:ea typeface="JetBrains Mono" panose="02000009000000000000" pitchFamily="49" charset="0"/>
              <a:cs typeface="JetBrains Mono" panose="02000009000000000000" pitchFamily="49" charset="0"/>
            </a:endParaRPr>
          </a:p>
        </p:txBody>
      </p:sp>
      <p:pic>
        <p:nvPicPr>
          <p:cNvPr id="9" name="图片 8"/>
          <p:cNvPicPr>
            <a:picLocks noChangeAspect="1"/>
          </p:cNvPicPr>
          <p:nvPr/>
        </p:nvPicPr>
        <p:blipFill>
          <a:blip r:embed="rId1"/>
          <a:stretch>
            <a:fillRect/>
          </a:stretch>
        </p:blipFill>
        <p:spPr>
          <a:xfrm>
            <a:off x="356573" y="1309227"/>
            <a:ext cx="6604592" cy="4419429"/>
          </a:xfrm>
          <a:prstGeom prst="rect">
            <a:avLst/>
          </a:prstGeom>
        </p:spPr>
      </p:pic>
      <p:sp>
        <p:nvSpPr>
          <p:cNvPr id="10" name="文本框 9"/>
          <p:cNvSpPr txBox="1"/>
          <p:nvPr/>
        </p:nvSpPr>
        <p:spPr>
          <a:xfrm>
            <a:off x="6800161" y="1082166"/>
            <a:ext cx="4305816" cy="4466607"/>
          </a:xfrm>
          <a:prstGeom prst="rect">
            <a:avLst/>
          </a:prstGeom>
          <a:noFill/>
        </p:spPr>
        <p:txBody>
          <a:bodyPr wrap="square">
            <a:spAutoFit/>
          </a:bodyPr>
          <a:lstStyle/>
          <a:p>
            <a:pPr marL="285750" indent="-285750" algn="just">
              <a:lnSpc>
                <a:spcPct val="150000"/>
              </a:lnSpc>
              <a:buFontTx/>
              <a:buChar char="-"/>
            </a:pPr>
            <a:r>
              <a:rPr lang="zh-CN" altLang="en-US" sz="1600" dirty="0">
                <a:latin typeface="宋体" panose="02010600030101010101" pitchFamily="2" charset="-122"/>
                <a:ea typeface="宋体" panose="02010600030101010101" pitchFamily="2" charset="-122"/>
              </a:rPr>
              <a:t>路由信息从外部（如 </a:t>
            </a:r>
            <a:r>
              <a:rPr lang="en-GB" altLang="zh-CN" sz="1600" dirty="0">
                <a:latin typeface="宋体" panose="02010600030101010101" pitchFamily="2" charset="-122"/>
                <a:ea typeface="宋体" panose="02010600030101010101" pitchFamily="2" charset="-122"/>
              </a:rPr>
              <a:t>BGP</a:t>
            </a:r>
            <a:r>
              <a:rPr lang="zh-CN" altLang="en-GB" sz="1600" dirty="0">
                <a:latin typeface="宋体" panose="02010600030101010101" pitchFamily="2" charset="-122"/>
                <a:ea typeface="宋体" panose="02010600030101010101" pitchFamily="2" charset="-122"/>
              </a:rPr>
              <a:t>、</a:t>
            </a:r>
            <a:r>
              <a:rPr lang="en-GB" altLang="zh-CN" sz="1600" dirty="0">
                <a:latin typeface="宋体" panose="02010600030101010101" pitchFamily="2" charset="-122"/>
                <a:ea typeface="宋体" panose="02010600030101010101" pitchFamily="2" charset="-122"/>
              </a:rPr>
              <a:t>OSPF </a:t>
            </a:r>
            <a:r>
              <a:rPr lang="zh-CN" altLang="en-US" sz="1600" dirty="0">
                <a:latin typeface="宋体" panose="02010600030101010101" pitchFamily="2" charset="-122"/>
                <a:ea typeface="宋体" panose="02010600030101010101" pitchFamily="2" charset="-122"/>
              </a:rPr>
              <a:t>协议）输入，先经过入口的路由策略（</a:t>
            </a:r>
            <a:r>
              <a:rPr lang="en-GB" altLang="zh-CN" sz="1600" dirty="0">
                <a:latin typeface="宋体" panose="02010600030101010101" pitchFamily="2" charset="-122"/>
                <a:ea typeface="宋体" panose="02010600030101010101" pitchFamily="2" charset="-122"/>
              </a:rPr>
              <a:t>In Route Map</a:t>
            </a:r>
            <a:r>
              <a:rPr lang="zh-CN" altLang="en-GB" sz="1600" dirty="0">
                <a:latin typeface="宋体" panose="02010600030101010101" pitchFamily="2" charset="-122"/>
                <a:ea typeface="宋体" panose="02010600030101010101" pitchFamily="2" charset="-122"/>
              </a:rPr>
              <a:t>），</a:t>
            </a:r>
            <a:r>
              <a:rPr lang="zh-CN" altLang="en-US" sz="1600" dirty="0">
                <a:latin typeface="宋体" panose="02010600030101010101" pitchFamily="2" charset="-122"/>
                <a:ea typeface="宋体" panose="02010600030101010101" pitchFamily="2" charset="-122"/>
              </a:rPr>
              <a:t>再由固定的协议处理逻辑（如 </a:t>
            </a:r>
            <a:r>
              <a:rPr lang="en-GB" altLang="zh-CN" sz="1600" dirty="0">
                <a:latin typeface="宋体" panose="02010600030101010101" pitchFamily="2" charset="-122"/>
                <a:ea typeface="宋体" panose="02010600030101010101" pitchFamily="2" charset="-122"/>
              </a:rPr>
              <a:t>BGP Decision </a:t>
            </a:r>
            <a:r>
              <a:rPr lang="zh-CN" altLang="en-US" sz="1600" dirty="0">
                <a:latin typeface="宋体" panose="02010600030101010101" pitchFamily="2" charset="-122"/>
                <a:ea typeface="宋体" panose="02010600030101010101" pitchFamily="2" charset="-122"/>
              </a:rPr>
              <a:t>和 </a:t>
            </a:r>
            <a:r>
              <a:rPr lang="en-GB" altLang="zh-CN" sz="1600" dirty="0">
                <a:latin typeface="宋体" panose="02010600030101010101" pitchFamily="2" charset="-122"/>
                <a:ea typeface="宋体" panose="02010600030101010101" pitchFamily="2" charset="-122"/>
              </a:rPr>
              <a:t>OSPF Decision</a:t>
            </a:r>
            <a:r>
              <a:rPr lang="zh-CN" altLang="en-GB" sz="1600" dirty="0">
                <a:latin typeface="宋体" panose="02010600030101010101" pitchFamily="2" charset="-122"/>
                <a:ea typeface="宋体" panose="02010600030101010101" pitchFamily="2" charset="-122"/>
              </a:rPr>
              <a:t>）</a:t>
            </a:r>
            <a:r>
              <a:rPr lang="zh-CN" altLang="en-US" sz="1600" dirty="0">
                <a:latin typeface="宋体" panose="02010600030101010101" pitchFamily="2" charset="-122"/>
                <a:ea typeface="宋体" panose="02010600030101010101" pitchFamily="2" charset="-122"/>
              </a:rPr>
              <a:t>做出是否接收该路由的决策。接收的路由经过出口策略（</a:t>
            </a:r>
            <a:r>
              <a:rPr lang="en-GB" altLang="zh-CN" sz="1600" dirty="0">
                <a:latin typeface="宋体" panose="02010600030101010101" pitchFamily="2" charset="-122"/>
                <a:ea typeface="宋体" panose="02010600030101010101" pitchFamily="2" charset="-122"/>
              </a:rPr>
              <a:t>Export Route Map</a:t>
            </a:r>
            <a:r>
              <a:rPr lang="zh-CN" altLang="en-GB" sz="1600" dirty="0">
                <a:latin typeface="宋体" panose="02010600030101010101" pitchFamily="2" charset="-122"/>
                <a:ea typeface="宋体" panose="02010600030101010101" pitchFamily="2" charset="-122"/>
              </a:rPr>
              <a:t>）</a:t>
            </a:r>
            <a:r>
              <a:rPr lang="zh-CN" altLang="en-US" sz="1600" dirty="0">
                <a:latin typeface="宋体" panose="02010600030101010101" pitchFamily="2" charset="-122"/>
                <a:ea typeface="宋体" panose="02010600030101010101" pitchFamily="2" charset="-122"/>
              </a:rPr>
              <a:t>后输出，也会进入统一的路径选择器（</a:t>
            </a:r>
            <a:r>
              <a:rPr lang="en-GB" altLang="zh-CN" sz="1600" dirty="0">
                <a:latin typeface="宋体" panose="02010600030101010101" pitchFamily="2" charset="-122"/>
                <a:ea typeface="宋体" panose="02010600030101010101" pitchFamily="2" charset="-122"/>
              </a:rPr>
              <a:t>Select Route</a:t>
            </a:r>
            <a:r>
              <a:rPr lang="zh-CN" altLang="en-GB" sz="1600" dirty="0">
                <a:latin typeface="宋体" panose="02010600030101010101" pitchFamily="2" charset="-122"/>
                <a:ea typeface="宋体" panose="02010600030101010101" pitchFamily="2" charset="-122"/>
              </a:rPr>
              <a:t>），</a:t>
            </a:r>
            <a:r>
              <a:rPr lang="zh-CN" altLang="en-US" sz="1600" dirty="0">
                <a:latin typeface="宋体" panose="02010600030101010101" pitchFamily="2" charset="-122"/>
                <a:ea typeface="宋体" panose="02010600030101010101" pitchFamily="2" charset="-122"/>
              </a:rPr>
              <a:t>结合直连路由和静态路由，选出最优路径加入转发表。</a:t>
            </a:r>
            <a:endParaRPr lang="en-US" altLang="zh-CN" sz="1600" dirty="0">
              <a:latin typeface="宋体" panose="02010600030101010101" pitchFamily="2" charset="-122"/>
              <a:ea typeface="宋体" panose="02010600030101010101" pitchFamily="2" charset="-122"/>
            </a:endParaRPr>
          </a:p>
          <a:p>
            <a:pPr marL="285750" indent="-285750" algn="just">
              <a:lnSpc>
                <a:spcPct val="150000"/>
              </a:lnSpc>
              <a:buFontTx/>
              <a:buChar char="-"/>
            </a:pPr>
            <a:r>
              <a:rPr lang="zh-CN" altLang="en-US" sz="1600" dirty="0">
                <a:latin typeface="宋体" panose="02010600030101010101" pitchFamily="2" charset="-122"/>
                <a:ea typeface="宋体" panose="02010600030101010101" pitchFamily="2" charset="-122"/>
              </a:rPr>
              <a:t>每个进入的数据包先经过入站 </a:t>
            </a:r>
            <a:r>
              <a:rPr lang="en-GB" altLang="zh-CN" sz="1600" dirty="0">
                <a:latin typeface="宋体" panose="02010600030101010101" pitchFamily="2" charset="-122"/>
                <a:ea typeface="宋体" panose="02010600030101010101" pitchFamily="2" charset="-122"/>
              </a:rPr>
              <a:t>ACL </a:t>
            </a:r>
            <a:r>
              <a:rPr lang="zh-CN" altLang="en-US" sz="1600" dirty="0">
                <a:latin typeface="宋体" panose="02010600030101010101" pitchFamily="2" charset="-122"/>
                <a:ea typeface="宋体" panose="02010600030101010101" pitchFamily="2" charset="-122"/>
              </a:rPr>
              <a:t>检查，再查转发表决定转发路径，最后经过出站 </a:t>
            </a:r>
            <a:r>
              <a:rPr lang="en-GB" altLang="zh-CN" sz="1600" dirty="0">
                <a:latin typeface="宋体" panose="02010600030101010101" pitchFamily="2" charset="-122"/>
                <a:ea typeface="宋体" panose="02010600030101010101" pitchFamily="2" charset="-122"/>
              </a:rPr>
              <a:t>ACL </a:t>
            </a:r>
            <a:r>
              <a:rPr lang="zh-CN" altLang="en-US" sz="1600" dirty="0">
                <a:latin typeface="宋体" panose="02010600030101010101" pitchFamily="2" charset="-122"/>
                <a:ea typeface="宋体" panose="02010600030101010101" pitchFamily="2" charset="-122"/>
              </a:rPr>
              <a:t>后被发出。</a:t>
            </a:r>
            <a:endParaRPr lang="zh-CN" altLang="en-US" sz="1600" b="0" kern="100" dirty="0">
              <a:effectLst/>
              <a:latin typeface="宋体" panose="02010600030101010101" pitchFamily="2" charset="-122"/>
              <a:ea typeface="宋体" panose="02010600030101010101" pitchFamily="2" charset="-122"/>
              <a:cs typeface="黑体" panose="02010609060101010101" pitchFamily="49" charset="-122"/>
            </a:endParaRP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0"/>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4" y="516324"/>
            <a:ext cx="3156064" cy="735633"/>
            <a:chOff x="472884" y="516324"/>
            <a:chExt cx="3156064" cy="735633"/>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sp>
        <p:nvSpPr>
          <p:cNvPr id="8" name="文本框 11"/>
          <p:cNvSpPr txBox="1"/>
          <p:nvPr/>
        </p:nvSpPr>
        <p:spPr>
          <a:xfrm>
            <a:off x="817325" y="697866"/>
            <a:ext cx="2825324"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just">
              <a:spcBef>
                <a:spcPts val="0"/>
              </a:spcBef>
              <a:spcAft>
                <a:spcPts val="0"/>
              </a:spcAft>
            </a:pPr>
            <a:r>
              <a:rPr lang="zh-CN" altLang="en-US" sz="2000" b="1" kern="100" dirty="0">
                <a:effectLst/>
                <a:latin typeface="+mj-ea"/>
                <a:ea typeface="+mj-ea"/>
                <a:cs typeface="Times New Roman" panose="02020503050405090304" pitchFamily="18" charset="0"/>
              </a:rPr>
              <a:t>实现和局限性</a:t>
            </a:r>
            <a:endParaRPr lang="zh-CN" altLang="en-US" sz="2000" b="1" kern="100" dirty="0">
              <a:effectLst/>
              <a:latin typeface="+mj-ea"/>
              <a:ea typeface="+mj-ea"/>
            </a:endParaRPr>
          </a:p>
        </p:txBody>
      </p:sp>
      <p:sp>
        <p:nvSpPr>
          <p:cNvPr id="10" name="文本框 9"/>
          <p:cNvSpPr txBox="1"/>
          <p:nvPr/>
        </p:nvSpPr>
        <p:spPr>
          <a:xfrm>
            <a:off x="994336" y="1524400"/>
            <a:ext cx="10203329" cy="4194674"/>
          </a:xfrm>
          <a:prstGeom prst="rect">
            <a:avLst/>
          </a:prstGeom>
          <a:noFill/>
        </p:spPr>
        <p:txBody>
          <a:bodyPr wrap="square">
            <a:spAutoFit/>
          </a:bodyPr>
          <a:lstStyle/>
          <a:p>
            <a:pPr marL="285750" marR="0" indent="-285750" algn="just">
              <a:lnSpc>
                <a:spcPct val="150000"/>
              </a:lnSpc>
              <a:spcBef>
                <a:spcPts val="0"/>
              </a:spcBef>
              <a:spcAft>
                <a:spcPts val="0"/>
              </a:spcAft>
              <a:buFontTx/>
              <a:buChar char="-"/>
            </a:pPr>
            <a:r>
              <a:rPr lang="zh-CN" altLang="en-US" sz="1800" b="0" kern="100" dirty="0">
                <a:effectLst/>
                <a:latin typeface="宋体" pitchFamily="2" charset="-122"/>
                <a:ea typeface="宋体" pitchFamily="2" charset="-122"/>
                <a:cs typeface="Times New Roman" panose="02020503050405090304" pitchFamily="18" charset="0"/>
              </a:rPr>
              <a:t>基于</a:t>
            </a:r>
            <a:r>
              <a:rPr lang="en-GB" altLang="zh-CN" sz="1800" b="0" kern="100" dirty="0">
                <a:effectLst/>
                <a:latin typeface="Times New Roman" panose="02020503050405090304" pitchFamily="18" charset="0"/>
                <a:ea typeface="宋体" pitchFamily="2" charset="-122"/>
                <a:cs typeface="黑体" panose="02010609060101010101" pitchFamily="49" charset="-122"/>
              </a:rPr>
              <a:t>B</a:t>
            </a:r>
            <a:r>
              <a:rPr lang="en-GB" altLang="zh-CN" sz="1800" b="0" kern="100" dirty="0">
                <a:effectLst/>
                <a:latin typeface="Times New Roman" panose="02020503050405090304" pitchFamily="18" charset="0"/>
                <a:ea typeface="宋体" pitchFamily="2" charset="-122"/>
                <a:cs typeface="Times New Roman" panose="02020503050405090304" pitchFamily="18" charset="0"/>
              </a:rPr>
              <a:t>at</a:t>
            </a:r>
            <a:r>
              <a:rPr lang="en-GB" altLang="zh-CN" sz="1800" b="0" kern="100" dirty="0">
                <a:effectLst/>
                <a:latin typeface="Times New Roman" panose="02020503050405090304" pitchFamily="18" charset="0"/>
                <a:ea typeface="宋体" pitchFamily="2" charset="-122"/>
                <a:cs typeface="黑体" panose="02010609060101010101" pitchFamily="49" charset="-122"/>
              </a:rPr>
              <a:t>fish</a:t>
            </a:r>
            <a:r>
              <a:rPr lang="zh-CN" altLang="en-US" sz="1800" b="0" kern="100" dirty="0">
                <a:effectLst/>
                <a:latin typeface="宋体" pitchFamily="2" charset="-122"/>
                <a:ea typeface="宋体" pitchFamily="2" charset="-122"/>
                <a:cs typeface="Times New Roman" panose="02020503050405090304" pitchFamily="18" charset="0"/>
              </a:rPr>
              <a:t>开发的独立于供应商的配置统一表示实现。主要关注路由和转发中最常用的部分。目前，支持</a:t>
            </a:r>
            <a:r>
              <a:rPr lang="en-GB" altLang="zh-CN" sz="1800" b="0" kern="100" dirty="0">
                <a:effectLst/>
                <a:latin typeface="Times New Roman" panose="02020503050405090304" pitchFamily="18" charset="0"/>
                <a:ea typeface="宋体" pitchFamily="2" charset="-122"/>
                <a:cs typeface="黑体" panose="02010609060101010101" pitchFamily="49" charset="-122"/>
              </a:rPr>
              <a:t>M</a:t>
            </a:r>
            <a:r>
              <a:rPr lang="en-GB" altLang="zh-CN" sz="1800" b="0" kern="100" dirty="0">
                <a:effectLst/>
                <a:latin typeface="Times New Roman" panose="02020503050405090304" pitchFamily="18" charset="0"/>
                <a:ea typeface="宋体" pitchFamily="2" charset="-122"/>
                <a:cs typeface="Times New Roman" panose="02020503050405090304" pitchFamily="18" charset="0"/>
              </a:rPr>
              <a:t>i</a:t>
            </a:r>
            <a:r>
              <a:rPr lang="en-GB" altLang="zh-CN" sz="1800" b="0" kern="100" dirty="0">
                <a:effectLst/>
                <a:latin typeface="Times New Roman" panose="02020503050405090304" pitchFamily="18" charset="0"/>
                <a:ea typeface="宋体" pitchFamily="2" charset="-122"/>
                <a:cs typeface="黑体" panose="02010609060101010101" pitchFamily="49" charset="-122"/>
              </a:rPr>
              <a:t>nesweeper</a:t>
            </a:r>
            <a:r>
              <a:rPr lang="zh-CN" altLang="en-US" sz="1800" b="0" kern="100" dirty="0">
                <a:effectLst/>
                <a:latin typeface="宋体" pitchFamily="2" charset="-122"/>
                <a:ea typeface="宋体" pitchFamily="2" charset="-122"/>
                <a:cs typeface="Times New Roman" panose="02020503050405090304" pitchFamily="18" charset="0"/>
              </a:rPr>
              <a:t>支持的所有配置部分和功能。包括：</a:t>
            </a:r>
            <a:r>
              <a:rPr lang="en-GB" altLang="zh-CN" sz="1800" b="0" kern="100" dirty="0">
                <a:effectLst/>
                <a:latin typeface="Times New Roman" panose="02020503050405090304" pitchFamily="18" charset="0"/>
                <a:ea typeface="宋体" pitchFamily="2" charset="-122"/>
                <a:cs typeface="黑体" panose="02010609060101010101" pitchFamily="49" charset="-122"/>
              </a:rPr>
              <a:t>BGP</a:t>
            </a:r>
            <a:r>
              <a:rPr lang="en-GB" altLang="zh-CN" sz="1800" b="0" kern="100" dirty="0">
                <a:effectLst/>
                <a:latin typeface="宋体" pitchFamily="2" charset="-122"/>
                <a:ea typeface="宋体" pitchFamily="2" charset="-122"/>
                <a:cs typeface="Times New Roman" panose="02020503050405090304" pitchFamily="18" charset="0"/>
              </a:rPr>
              <a:t> </a:t>
            </a:r>
            <a:r>
              <a:rPr lang="en-GB" altLang="zh-CN" sz="1800" b="0" kern="100" dirty="0">
                <a:effectLst/>
                <a:latin typeface="Times New Roman" panose="02020503050405090304" pitchFamily="18" charset="0"/>
                <a:ea typeface="宋体" pitchFamily="2" charset="-122"/>
                <a:cs typeface="Times New Roman" panose="02020503050405090304" pitchFamily="18" charset="0"/>
              </a:rPr>
              <a:t>rou</a:t>
            </a:r>
            <a:r>
              <a:rPr lang="en-GB" altLang="zh-CN" sz="1800" b="0" kern="100" dirty="0">
                <a:effectLst/>
                <a:latin typeface="Times New Roman" panose="02020503050405090304" pitchFamily="18" charset="0"/>
                <a:ea typeface="宋体" pitchFamily="2" charset="-122"/>
                <a:cs typeface="黑体" panose="02010609060101010101" pitchFamily="49" charset="-122"/>
              </a:rPr>
              <a:t>te map(communities, local preference, and MEDs) ,OSPF</a:t>
            </a:r>
            <a:r>
              <a:rPr lang="zh-CN" altLang="en-US" sz="1800" b="0" kern="100" dirty="0">
                <a:effectLst/>
                <a:latin typeface="宋体" pitchFamily="2" charset="-122"/>
                <a:ea typeface="宋体" pitchFamily="2" charset="-122"/>
                <a:cs typeface="Times New Roman" panose="02020503050405090304" pitchFamily="18" charset="0"/>
              </a:rPr>
              <a:t>属性，静态路由和</a:t>
            </a:r>
            <a:r>
              <a:rPr lang="en-GB" altLang="zh-CN" sz="1800" b="0" kern="100" dirty="0">
                <a:effectLst/>
                <a:latin typeface="Times New Roman" panose="02020503050405090304" pitchFamily="18" charset="0"/>
                <a:ea typeface="宋体" pitchFamily="2" charset="-122"/>
                <a:cs typeface="黑体" panose="02010609060101010101" pitchFamily="49" charset="-122"/>
              </a:rPr>
              <a:t>ACL</a:t>
            </a:r>
            <a:r>
              <a:rPr lang="zh-CN" altLang="en-GB" sz="1800" b="0" kern="100" dirty="0">
                <a:effectLst/>
                <a:latin typeface="宋体" pitchFamily="2" charset="-122"/>
                <a:ea typeface="宋体" pitchFamily="2" charset="-122"/>
                <a:cs typeface="Times New Roman" panose="02020503050405090304" pitchFamily="18" charset="0"/>
              </a:rPr>
              <a:t>。</a:t>
            </a:r>
            <a:endParaRPr lang="en-US" altLang="zh-CN" sz="1800" b="0" kern="100" dirty="0">
              <a:effectLst/>
              <a:latin typeface="宋体" pitchFamily="2" charset="-122"/>
              <a:ea typeface="宋体" pitchFamily="2" charset="-122"/>
              <a:cs typeface="Times New Roman" panose="02020503050405090304" pitchFamily="18" charset="0"/>
            </a:endParaRPr>
          </a:p>
          <a:p>
            <a:pPr marL="285750" marR="0" indent="-285750" algn="just">
              <a:lnSpc>
                <a:spcPct val="150000"/>
              </a:lnSpc>
              <a:spcBef>
                <a:spcPts val="0"/>
              </a:spcBef>
              <a:spcAft>
                <a:spcPts val="0"/>
              </a:spcAft>
              <a:buFontTx/>
              <a:buChar char="-"/>
            </a:pPr>
            <a:r>
              <a:rPr lang="zh-CN" altLang="en-US" sz="1800" b="0" kern="100" dirty="0">
                <a:effectLst/>
                <a:latin typeface="宋体" pitchFamily="2" charset="-122"/>
                <a:ea typeface="宋体" pitchFamily="2" charset="-122"/>
                <a:cs typeface="Times New Roman" panose="02020503050405090304" pitchFamily="18" charset="0"/>
              </a:rPr>
              <a:t>数据包集和路由公告（</a:t>
            </a:r>
            <a:r>
              <a:rPr lang="en-GB" altLang="zh-CN" sz="1800" b="0" kern="100" dirty="0">
                <a:effectLst/>
                <a:latin typeface="Times New Roman" panose="02020503050405090304" pitchFamily="18" charset="0"/>
                <a:ea typeface="宋体" pitchFamily="2" charset="-122"/>
                <a:cs typeface="Times New Roman" panose="02020503050405090304" pitchFamily="18" charset="0"/>
              </a:rPr>
              <a:t>advertisements</a:t>
            </a:r>
            <a:r>
              <a:rPr lang="zh-CN" altLang="en-GB" sz="1800" b="0" kern="100" dirty="0">
                <a:effectLst/>
                <a:latin typeface="宋体" pitchFamily="2" charset="-122"/>
                <a:ea typeface="宋体" pitchFamily="2" charset="-122"/>
                <a:cs typeface="Times New Roman" panose="02020503050405090304" pitchFamily="18" charset="0"/>
              </a:rPr>
              <a:t>）</a:t>
            </a:r>
            <a:r>
              <a:rPr lang="zh-CN" altLang="en-US" sz="1800" b="0" kern="100" dirty="0">
                <a:effectLst/>
                <a:latin typeface="宋体" pitchFamily="2" charset="-122"/>
                <a:ea typeface="宋体" pitchFamily="2" charset="-122"/>
                <a:cs typeface="Times New Roman" panose="02020503050405090304" pitchFamily="18" charset="0"/>
              </a:rPr>
              <a:t>由</a:t>
            </a:r>
            <a:r>
              <a:rPr lang="en-GB" altLang="zh-CN" sz="1800" b="0" kern="100" dirty="0">
                <a:effectLst/>
                <a:latin typeface="Times New Roman" panose="02020503050405090304" pitchFamily="18" charset="0"/>
                <a:ea typeface="宋体" pitchFamily="2" charset="-122"/>
                <a:cs typeface="黑体" panose="02010609060101010101" pitchFamily="49" charset="-122"/>
              </a:rPr>
              <a:t>BDD</a:t>
            </a:r>
            <a:r>
              <a:rPr lang="zh-CN" altLang="en-US" sz="1800" b="0" kern="100" dirty="0">
                <a:effectLst/>
                <a:latin typeface="宋体" pitchFamily="2" charset="-122"/>
                <a:ea typeface="宋体" pitchFamily="2" charset="-122"/>
                <a:cs typeface="Times New Roman" panose="02020503050405090304" pitchFamily="18" charset="0"/>
              </a:rPr>
              <a:t>表示。</a:t>
            </a:r>
            <a:endParaRPr lang="en-US" altLang="zh-CN" kern="100" dirty="0">
              <a:latin typeface="宋体" pitchFamily="2" charset="-122"/>
              <a:ea typeface="宋体" pitchFamily="2" charset="-122"/>
              <a:cs typeface="Times New Roman" panose="02020503050405090304" pitchFamily="18" charset="0"/>
            </a:endParaRPr>
          </a:p>
          <a:p>
            <a:pPr marL="285750" marR="0" indent="-285750" algn="just">
              <a:lnSpc>
                <a:spcPct val="150000"/>
              </a:lnSpc>
              <a:spcBef>
                <a:spcPts val="0"/>
              </a:spcBef>
              <a:spcAft>
                <a:spcPts val="0"/>
              </a:spcAft>
              <a:buFontTx/>
              <a:buChar char="-"/>
            </a:pPr>
            <a:r>
              <a:rPr lang="zh-CN" altLang="en-US" sz="1800" b="0" kern="100" dirty="0">
                <a:effectLst/>
                <a:latin typeface="宋体" pitchFamily="2" charset="-122"/>
                <a:ea typeface="宋体" pitchFamily="2" charset="-122"/>
              </a:rPr>
              <a:t>使用了一些简单的启发式方法，而不是手动指定匹配的组件。</a:t>
            </a:r>
            <a:endParaRPr lang="en-US" altLang="zh-CN" sz="1800" b="0" kern="100" dirty="0">
              <a:effectLst/>
              <a:latin typeface="宋体" pitchFamily="2" charset="-122"/>
              <a:ea typeface="宋体" pitchFamily="2" charset="-122"/>
            </a:endParaRPr>
          </a:p>
          <a:p>
            <a:pPr marL="742950" lvl="1" indent="-285750" algn="just">
              <a:lnSpc>
                <a:spcPct val="150000"/>
              </a:lnSpc>
              <a:buFontTx/>
              <a:buChar char="-"/>
            </a:pPr>
            <a:r>
              <a:rPr lang="zh-CN" altLang="en-US" b="0" kern="100" dirty="0">
                <a:effectLst/>
                <a:latin typeface="宋体" pitchFamily="2" charset="-122"/>
                <a:ea typeface="宋体" pitchFamily="2" charset="-122"/>
              </a:rPr>
              <a:t>对于</a:t>
            </a:r>
            <a:r>
              <a:rPr lang="zh-CN" altLang="en-US" b="0" kern="100" dirty="0">
                <a:effectLst/>
                <a:latin typeface="Times New Roman" panose="02020503050405090304" pitchFamily="18" charset="0"/>
                <a:ea typeface="宋体" pitchFamily="2" charset="-122"/>
              </a:rPr>
              <a:t> </a:t>
            </a:r>
            <a:r>
              <a:rPr lang="en-GB" altLang="zh-CN" b="0" kern="100" dirty="0">
                <a:effectLst/>
                <a:latin typeface="Times New Roman" panose="02020503050405090304" pitchFamily="18" charset="0"/>
                <a:ea typeface="宋体" pitchFamily="2" charset="-122"/>
              </a:rPr>
              <a:t>BGP </a:t>
            </a:r>
            <a:r>
              <a:rPr lang="zh-CN" altLang="en-US" b="0" kern="100" dirty="0">
                <a:effectLst/>
                <a:latin typeface="宋体" pitchFamily="2" charset="-122"/>
                <a:ea typeface="宋体" pitchFamily="2" charset="-122"/>
              </a:rPr>
              <a:t>属性和路由映射，我们将具有相同邻居 </a:t>
            </a:r>
            <a:r>
              <a:rPr lang="en-GB" altLang="zh-CN" b="0" kern="100" dirty="0">
                <a:effectLst/>
                <a:latin typeface="Times New Roman" panose="02020503050405090304" pitchFamily="18" charset="0"/>
                <a:ea typeface="宋体" pitchFamily="2" charset="-122"/>
              </a:rPr>
              <a:t>ID </a:t>
            </a:r>
            <a:r>
              <a:rPr lang="zh-CN" altLang="en-US" b="0" kern="100" dirty="0">
                <a:effectLst/>
                <a:latin typeface="宋体" pitchFamily="2" charset="-122"/>
                <a:ea typeface="宋体" pitchFamily="2" charset="-122"/>
              </a:rPr>
              <a:t>的连接进行匹配，并报告一个路由器中出现的邻居，而不是另一个路由器中出现的邻居。</a:t>
            </a:r>
            <a:endParaRPr lang="en-US" altLang="zh-CN" b="0" kern="100" dirty="0">
              <a:effectLst/>
              <a:latin typeface="宋体" pitchFamily="2" charset="-122"/>
              <a:ea typeface="宋体" pitchFamily="2" charset="-122"/>
            </a:endParaRPr>
          </a:p>
          <a:p>
            <a:pPr marL="742950" lvl="1" indent="-285750" algn="just">
              <a:lnSpc>
                <a:spcPct val="150000"/>
              </a:lnSpc>
              <a:buFontTx/>
              <a:buChar char="-"/>
            </a:pPr>
            <a:r>
              <a:rPr lang="zh-CN" altLang="en-US" b="0" kern="100" dirty="0">
                <a:effectLst/>
                <a:latin typeface="宋体" pitchFamily="2" charset="-122"/>
                <a:ea typeface="宋体" pitchFamily="2" charset="-122"/>
              </a:rPr>
              <a:t>我们匹配具有相同名称的 </a:t>
            </a:r>
            <a:r>
              <a:rPr lang="en-GB" altLang="zh-CN" b="0" kern="100" dirty="0">
                <a:effectLst/>
                <a:latin typeface="Times New Roman" panose="02020503050405090304" pitchFamily="18" charset="0"/>
                <a:ea typeface="宋体" pitchFamily="2" charset="-122"/>
              </a:rPr>
              <a:t>ACL</a:t>
            </a:r>
            <a:r>
              <a:rPr lang="zh-CN" altLang="en-GB" b="0" kern="100" dirty="0">
                <a:effectLst/>
                <a:latin typeface="宋体" pitchFamily="2" charset="-122"/>
                <a:ea typeface="宋体" pitchFamily="2" charset="-122"/>
              </a:rPr>
              <a:t>。</a:t>
            </a:r>
            <a:endParaRPr lang="en-US" altLang="zh-CN" b="0" kern="100" dirty="0">
              <a:effectLst/>
              <a:latin typeface="宋体" pitchFamily="2" charset="-122"/>
              <a:ea typeface="宋体" pitchFamily="2" charset="-122"/>
            </a:endParaRPr>
          </a:p>
          <a:p>
            <a:pPr marL="742950" lvl="1" indent="-285750" algn="just">
              <a:lnSpc>
                <a:spcPct val="150000"/>
              </a:lnSpc>
              <a:buFontTx/>
              <a:buChar char="-"/>
            </a:pPr>
            <a:r>
              <a:rPr lang="zh-CN" altLang="en-US" b="0" kern="100" dirty="0">
                <a:effectLst/>
                <a:latin typeface="宋体" pitchFamily="2" charset="-122"/>
                <a:ea typeface="宋体" pitchFamily="2" charset="-122"/>
              </a:rPr>
              <a:t>对于 </a:t>
            </a:r>
            <a:r>
              <a:rPr lang="en-GB" altLang="zh-CN" b="0" kern="100" dirty="0">
                <a:effectLst/>
                <a:latin typeface="Times New Roman" panose="02020503050405090304" pitchFamily="18" charset="0"/>
                <a:ea typeface="宋体" pitchFamily="2" charset="-122"/>
              </a:rPr>
              <a:t>OSPF </a:t>
            </a:r>
            <a:r>
              <a:rPr lang="zh-CN" altLang="en-US" b="0" kern="100" dirty="0">
                <a:effectLst/>
                <a:latin typeface="宋体" pitchFamily="2" charset="-122"/>
                <a:ea typeface="宋体" pitchFamily="2" charset="-122"/>
              </a:rPr>
              <a:t>属性，我们使用接口名称、</a:t>
            </a:r>
            <a:r>
              <a:rPr lang="en-GB" altLang="zh-CN" b="0" kern="100" dirty="0">
                <a:effectLst/>
                <a:latin typeface="Times New Roman" panose="02020503050405090304" pitchFamily="18" charset="0"/>
                <a:ea typeface="宋体" pitchFamily="2" charset="-122"/>
              </a:rPr>
              <a:t>Batfish </a:t>
            </a:r>
            <a:r>
              <a:rPr lang="zh-CN" altLang="en-US" b="0" kern="100" dirty="0">
                <a:effectLst/>
                <a:latin typeface="宋体" pitchFamily="2" charset="-122"/>
                <a:ea typeface="宋体" pitchFamily="2" charset="-122"/>
              </a:rPr>
              <a:t>推断的拓扑及其 </a:t>
            </a:r>
            <a:r>
              <a:rPr lang="en-GB" altLang="zh-CN" b="0" kern="100" dirty="0">
                <a:effectLst/>
                <a:latin typeface="Times New Roman" panose="02020503050405090304" pitchFamily="18" charset="0"/>
                <a:ea typeface="宋体" pitchFamily="2" charset="-122"/>
              </a:rPr>
              <a:t>IP </a:t>
            </a:r>
            <a:r>
              <a:rPr lang="zh-CN" altLang="en-US" b="0" kern="100" dirty="0">
                <a:effectLst/>
                <a:latin typeface="宋体" pitchFamily="2" charset="-122"/>
                <a:ea typeface="宋体" pitchFamily="2" charset="-122"/>
              </a:rPr>
              <a:t>地址掩码的组合来匹配接口。这是必需的，因为备份路由器中的接口通常具有不同的 </a:t>
            </a:r>
            <a:r>
              <a:rPr lang="en-GB" altLang="zh-CN" b="0" kern="100" dirty="0">
                <a:effectLst/>
                <a:latin typeface="Times New Roman" panose="02020503050405090304" pitchFamily="18" charset="0"/>
                <a:ea typeface="宋体" pitchFamily="2" charset="-122"/>
              </a:rPr>
              <a:t>IP </a:t>
            </a:r>
            <a:r>
              <a:rPr lang="zh-CN" altLang="en-US" b="0" kern="100" dirty="0">
                <a:effectLst/>
                <a:latin typeface="宋体" pitchFamily="2" charset="-122"/>
                <a:ea typeface="宋体" pitchFamily="2" charset="-122"/>
              </a:rPr>
              <a:t>地址。</a:t>
            </a:r>
            <a:endParaRPr lang="en-US" altLang="zh-CN" b="0" kern="100" dirty="0">
              <a:effectLst/>
              <a:latin typeface="宋体" pitchFamily="2" charset="-122"/>
              <a:ea typeface="宋体" pitchFamily="2" charset="-122"/>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0"/>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4" y="516324"/>
            <a:ext cx="1316159" cy="735633"/>
            <a:chOff x="472884" y="516324"/>
            <a:chExt cx="3156064" cy="735633"/>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sp>
        <p:nvSpPr>
          <p:cNvPr id="8" name="文本框 11"/>
          <p:cNvSpPr txBox="1"/>
          <p:nvPr/>
        </p:nvSpPr>
        <p:spPr>
          <a:xfrm>
            <a:off x="817325" y="697866"/>
            <a:ext cx="2825324"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just">
              <a:spcBef>
                <a:spcPts val="0"/>
              </a:spcBef>
              <a:spcAft>
                <a:spcPts val="0"/>
              </a:spcAft>
            </a:pPr>
            <a:r>
              <a:rPr lang="zh-CN" altLang="en-US" sz="2000" b="1" kern="100" dirty="0">
                <a:latin typeface="+mj-ea"/>
                <a:ea typeface="+mj-ea"/>
                <a:cs typeface="Times New Roman" panose="02020503050405090304" pitchFamily="18" charset="0"/>
              </a:rPr>
              <a:t>代码</a:t>
            </a:r>
            <a:endParaRPr lang="zh-CN" altLang="en-US" sz="2000" b="1" kern="100" dirty="0">
              <a:effectLst/>
              <a:latin typeface="+mj-ea"/>
              <a:ea typeface="+mj-ea"/>
            </a:endParaRPr>
          </a:p>
        </p:txBody>
      </p:sp>
      <p:sp>
        <p:nvSpPr>
          <p:cNvPr id="10" name="文本框 9"/>
          <p:cNvSpPr txBox="1"/>
          <p:nvPr/>
        </p:nvSpPr>
        <p:spPr>
          <a:xfrm>
            <a:off x="2058314" y="482550"/>
            <a:ext cx="4899078" cy="5892575"/>
          </a:xfrm>
          <a:prstGeom prst="rect">
            <a:avLst/>
          </a:prstGeom>
          <a:noFill/>
        </p:spPr>
        <p:txBody>
          <a:bodyPr wrap="square">
            <a:spAutoFit/>
          </a:bodyPr>
          <a:lstStyle/>
          <a:p>
            <a:pPr>
              <a:lnSpc>
                <a:spcPct val="150000"/>
              </a:lnSpc>
            </a:pPr>
            <a:r>
              <a:rPr lang="en-US" altLang="zh-CN" sz="700" i="1" dirty="0">
                <a:solidFill>
                  <a:srgbClr val="8C8C8C"/>
                </a:solidFill>
                <a:effectLst/>
              </a:rPr>
              <a:t>/**</a:t>
            </a:r>
            <a:br>
              <a:rPr lang="en-US" altLang="zh-CN" sz="700" i="1" dirty="0">
                <a:solidFill>
                  <a:srgbClr val="8C8C8C"/>
                </a:solidFill>
                <a:effectLst/>
              </a:rPr>
            </a:br>
            <a:r>
              <a:rPr lang="en-US" altLang="zh-CN" sz="700" i="1" dirty="0">
                <a:solidFill>
                  <a:srgbClr val="8C8C8C"/>
                </a:solidFill>
                <a:effectLst/>
              </a:rPr>
              <a:t> * </a:t>
            </a:r>
            <a:r>
              <a:rPr lang="zh-CN" altLang="en-US" sz="700" i="1" dirty="0">
                <a:solidFill>
                  <a:srgbClr val="8C8C8C"/>
                </a:solidFill>
                <a:effectLst/>
                <a:latin typeface="Menlo-Regular" panose="020B0609030804020204" pitchFamily="49" charset="0"/>
              </a:rPr>
              <a:t>比较两个路由器的 </a:t>
            </a:r>
            <a:r>
              <a:rPr lang="en-GB" altLang="zh-CN" sz="700" i="1" dirty="0">
                <a:solidFill>
                  <a:srgbClr val="8C8C8C"/>
                </a:solidFill>
                <a:effectLst/>
              </a:rPr>
              <a:t>OSPF </a:t>
            </a:r>
            <a:r>
              <a:rPr lang="zh-CN" altLang="en-US" sz="700" i="1" dirty="0">
                <a:solidFill>
                  <a:srgbClr val="8C8C8C"/>
                </a:solidFill>
                <a:effectLst/>
                <a:latin typeface="Menlo-Regular" panose="020B0609030804020204" pitchFamily="49" charset="0"/>
              </a:rPr>
              <a:t>进程导出策略的差异。</a:t>
            </a:r>
            <a:br>
              <a:rPr lang="zh-CN" altLang="en-US" sz="700" i="1" dirty="0">
                <a:solidFill>
                  <a:srgbClr val="8C8C8C"/>
                </a:solidFill>
                <a:effectLst/>
                <a:latin typeface="Menlo-Regular" panose="020B0609030804020204" pitchFamily="49" charset="0"/>
              </a:rPr>
            </a:br>
            <a:r>
              <a:rPr lang="zh-CN" altLang="en-US" sz="700" i="1" dirty="0">
                <a:solidFill>
                  <a:srgbClr val="8C8C8C"/>
                </a:solidFill>
                <a:effectLst/>
                <a:latin typeface="Menlo-Regular" panose="020B0609030804020204" pitchFamily="49" charset="0"/>
              </a:rPr>
              <a:t> </a:t>
            </a:r>
            <a:r>
              <a:rPr lang="zh-CN" altLang="en-US" sz="700" i="1" dirty="0">
                <a:solidFill>
                  <a:srgbClr val="8C8C8C"/>
                </a:solidFill>
                <a:effectLst/>
              </a:rPr>
              <a:t>*</a:t>
            </a:r>
            <a:br>
              <a:rPr lang="zh-CN" altLang="en-US" sz="700" i="1" dirty="0">
                <a:solidFill>
                  <a:srgbClr val="8C8C8C"/>
                </a:solidFill>
                <a:effectLst/>
              </a:rPr>
            </a:br>
            <a:r>
              <a:rPr lang="zh-CN" altLang="en-US" sz="700" i="1" dirty="0">
                <a:solidFill>
                  <a:srgbClr val="8C8C8C"/>
                </a:solidFill>
                <a:effectLst/>
              </a:rPr>
              <a:t> * </a:t>
            </a:r>
            <a:r>
              <a:rPr lang="en-US" altLang="zh-CN" sz="700" i="1" dirty="0">
                <a:solidFill>
                  <a:srgbClr val="8C8C8C"/>
                </a:solidFill>
                <a:effectLst/>
              </a:rPr>
              <a:t>&lt;</a:t>
            </a:r>
            <a:r>
              <a:rPr lang="en-GB" altLang="zh-CN" sz="700" i="1" dirty="0">
                <a:solidFill>
                  <a:srgbClr val="8C8C8C"/>
                </a:solidFill>
                <a:effectLst/>
              </a:rPr>
              <a:t>p&gt;</a:t>
            </a:r>
            <a:r>
              <a:rPr lang="zh-CN" altLang="en-US" sz="700" i="1" dirty="0">
                <a:solidFill>
                  <a:srgbClr val="8C8C8C"/>
                </a:solidFill>
                <a:effectLst/>
                <a:latin typeface="Menlo-Regular" panose="020B0609030804020204" pitchFamily="49" charset="0"/>
              </a:rPr>
              <a:t>该方法提取两个配置中默认 </a:t>
            </a:r>
            <a:r>
              <a:rPr lang="en-GB" altLang="zh-CN" sz="700" i="1" dirty="0">
                <a:solidFill>
                  <a:srgbClr val="8C8C8C"/>
                </a:solidFill>
                <a:effectLst/>
              </a:rPr>
              <a:t>VRF </a:t>
            </a:r>
            <a:r>
              <a:rPr lang="zh-CN" altLang="en-US" sz="700" i="1" dirty="0">
                <a:solidFill>
                  <a:srgbClr val="8C8C8C"/>
                </a:solidFill>
                <a:effectLst/>
                <a:latin typeface="Menlo-Regular" panose="020B0609030804020204" pitchFamily="49" charset="0"/>
              </a:rPr>
              <a:t>内的所有 </a:t>
            </a:r>
            <a:r>
              <a:rPr lang="en-GB" altLang="zh-CN" sz="700" i="1" dirty="0">
                <a:solidFill>
                  <a:srgbClr val="8C8C8C"/>
                </a:solidFill>
                <a:effectLst/>
              </a:rPr>
              <a:t>OSPF </a:t>
            </a:r>
            <a:r>
              <a:rPr lang="zh-CN" altLang="en-US" sz="700" i="1" dirty="0">
                <a:solidFill>
                  <a:srgbClr val="8C8C8C"/>
                </a:solidFill>
                <a:effectLst/>
                <a:latin typeface="Menlo-Regular" panose="020B0609030804020204" pitchFamily="49" charset="0"/>
              </a:rPr>
              <a:t>进程，并基于进程名进行配对（注意：目前假设进程名称相同）。</a:t>
            </a:r>
            <a:br>
              <a:rPr lang="zh-CN" altLang="en-US" sz="700" i="1" dirty="0">
                <a:solidFill>
                  <a:srgbClr val="8C8C8C"/>
                </a:solidFill>
                <a:effectLst/>
                <a:latin typeface="Menlo-Regular" panose="020B0609030804020204" pitchFamily="49" charset="0"/>
              </a:rPr>
            </a:br>
            <a:r>
              <a:rPr lang="zh-CN" altLang="en-US" sz="700" i="1" dirty="0">
                <a:solidFill>
                  <a:srgbClr val="8C8C8C"/>
                </a:solidFill>
                <a:effectLst/>
                <a:latin typeface="Menlo-Regular" panose="020B0609030804020204" pitchFamily="49" charset="0"/>
              </a:rPr>
              <a:t> </a:t>
            </a:r>
            <a:r>
              <a:rPr lang="zh-CN" altLang="en-US" sz="700" i="1" dirty="0">
                <a:solidFill>
                  <a:srgbClr val="8C8C8C"/>
                </a:solidFill>
                <a:effectLst/>
              </a:rPr>
              <a:t>* </a:t>
            </a:r>
            <a:r>
              <a:rPr lang="zh-CN" altLang="en-US" sz="700" i="1" dirty="0">
                <a:solidFill>
                  <a:srgbClr val="8C8C8C"/>
                </a:solidFill>
                <a:effectLst/>
                <a:latin typeface="Menlo-Regular" panose="020B0609030804020204" pitchFamily="49" charset="0"/>
              </a:rPr>
              <a:t>如果两个配置都包含同名的 </a:t>
            </a:r>
            <a:r>
              <a:rPr lang="en-GB" altLang="zh-CN" sz="700" i="1" dirty="0">
                <a:solidFill>
                  <a:srgbClr val="8C8C8C"/>
                </a:solidFill>
                <a:effectLst/>
              </a:rPr>
              <a:t>OSPF </a:t>
            </a:r>
            <a:r>
              <a:rPr lang="zh-CN" altLang="en-US" sz="700" i="1" dirty="0">
                <a:solidFill>
                  <a:srgbClr val="8C8C8C"/>
                </a:solidFill>
                <a:effectLst/>
                <a:latin typeface="Menlo-Regular" panose="020B0609030804020204" pitchFamily="49" charset="0"/>
              </a:rPr>
              <a:t>进程，则对其导出策略进行差异分析，并返回差异结果。</a:t>
            </a:r>
            <a:br>
              <a:rPr lang="zh-CN" altLang="en-US" sz="700" i="1" dirty="0">
                <a:solidFill>
                  <a:srgbClr val="8C8C8C"/>
                </a:solidFill>
                <a:effectLst/>
                <a:latin typeface="Menlo-Regular" panose="020B0609030804020204" pitchFamily="49" charset="0"/>
              </a:rPr>
            </a:br>
            <a:r>
              <a:rPr lang="zh-CN" altLang="en-US" sz="700" i="1" dirty="0">
                <a:solidFill>
                  <a:srgbClr val="8C8C8C"/>
                </a:solidFill>
                <a:effectLst/>
                <a:latin typeface="Menlo-Regular" panose="020B0609030804020204" pitchFamily="49" charset="0"/>
              </a:rPr>
              <a:t> </a:t>
            </a:r>
            <a:r>
              <a:rPr lang="zh-CN" altLang="en-US" sz="700" i="1" dirty="0">
                <a:solidFill>
                  <a:srgbClr val="8C8C8C"/>
                </a:solidFill>
                <a:effectLst/>
              </a:rPr>
              <a:t>*</a:t>
            </a:r>
            <a:br>
              <a:rPr lang="zh-CN" altLang="en-US" sz="700" i="1" dirty="0">
                <a:solidFill>
                  <a:srgbClr val="8C8C8C"/>
                </a:solidFill>
                <a:effectLst/>
              </a:rPr>
            </a:br>
            <a:r>
              <a:rPr lang="zh-CN" altLang="en-US" sz="700" i="1" dirty="0">
                <a:solidFill>
                  <a:srgbClr val="8C8C8C"/>
                </a:solidFill>
                <a:effectLst/>
              </a:rPr>
              <a:t> * </a:t>
            </a:r>
            <a:r>
              <a:rPr lang="en-US" altLang="zh-CN" sz="700" i="1" dirty="0">
                <a:solidFill>
                  <a:srgbClr val="8C8C8C"/>
                </a:solidFill>
                <a:effectLst/>
              </a:rPr>
              <a:t>@</a:t>
            </a:r>
            <a:r>
              <a:rPr lang="en-GB" altLang="zh-CN" sz="700" i="1" dirty="0">
                <a:solidFill>
                  <a:srgbClr val="8C8C8C"/>
                </a:solidFill>
                <a:effectLst/>
              </a:rPr>
              <a:t>return </a:t>
            </a:r>
            <a:r>
              <a:rPr lang="zh-CN" altLang="en-US" sz="700" i="1" dirty="0">
                <a:solidFill>
                  <a:srgbClr val="8C8C8C"/>
                </a:solidFill>
                <a:effectLst/>
                <a:latin typeface="Menlo-Regular" panose="020B0609030804020204" pitchFamily="49" charset="0"/>
              </a:rPr>
              <a:t>包含所有 </a:t>
            </a:r>
            <a:r>
              <a:rPr lang="en-GB" altLang="zh-CN" sz="700" i="1" dirty="0">
                <a:solidFill>
                  <a:srgbClr val="8C8C8C"/>
                </a:solidFill>
                <a:effectLst/>
              </a:rPr>
              <a:t>OSPF </a:t>
            </a:r>
            <a:r>
              <a:rPr lang="zh-CN" altLang="en-US" sz="700" i="1" dirty="0">
                <a:solidFill>
                  <a:srgbClr val="8C8C8C"/>
                </a:solidFill>
                <a:effectLst/>
                <a:latin typeface="Menlo-Regular" panose="020B0609030804020204" pitchFamily="49" charset="0"/>
              </a:rPr>
              <a:t>策略差异的行列表 </a:t>
            </a:r>
            <a:r>
              <a:rPr lang="en-US" altLang="zh-CN" sz="700" i="1" dirty="0">
                <a:solidFill>
                  <a:srgbClr val="8C8C8C"/>
                </a:solidFill>
                <a:effectLst/>
              </a:rPr>
              <a:t>{@</a:t>
            </a:r>
            <a:r>
              <a:rPr lang="en-GB" altLang="zh-CN" sz="700" i="1" dirty="0">
                <a:solidFill>
                  <a:srgbClr val="8C8C8C"/>
                </a:solidFill>
                <a:effectLst/>
              </a:rPr>
              <a:t>link Row}</a:t>
            </a:r>
            <a:br>
              <a:rPr lang="en-GB" altLang="zh-CN" sz="700" i="1" dirty="0">
                <a:solidFill>
                  <a:srgbClr val="8C8C8C"/>
                </a:solidFill>
                <a:effectLst/>
              </a:rPr>
            </a:br>
            <a:r>
              <a:rPr lang="en-GB" altLang="zh-CN" sz="700" i="1" dirty="0">
                <a:solidFill>
                  <a:srgbClr val="8C8C8C"/>
                </a:solidFill>
                <a:effectLst/>
              </a:rPr>
              <a:t> */</a:t>
            </a:r>
            <a:br>
              <a:rPr lang="en-GB" altLang="zh-CN" sz="700" i="1" dirty="0">
                <a:solidFill>
                  <a:srgbClr val="8C8C8C"/>
                </a:solidFill>
                <a:effectLst/>
              </a:rPr>
            </a:br>
            <a:r>
              <a:rPr lang="en-GB" altLang="zh-CN" sz="700" dirty="0">
                <a:solidFill>
                  <a:srgbClr val="0033B3"/>
                </a:solidFill>
                <a:effectLst/>
              </a:rPr>
              <a:t>public </a:t>
            </a:r>
            <a:r>
              <a:rPr lang="en-GB" altLang="zh-CN" sz="700" dirty="0">
                <a:solidFill>
                  <a:srgbClr val="080808"/>
                </a:solidFill>
                <a:effectLst/>
              </a:rPr>
              <a:t>List&lt;</a:t>
            </a:r>
            <a:r>
              <a:rPr lang="en-GB" altLang="zh-CN" sz="700" dirty="0">
                <a:solidFill>
                  <a:srgbClr val="080808"/>
                </a:solidFill>
              </a:rPr>
              <a:t>Row&gt; </a:t>
            </a:r>
            <a:r>
              <a:rPr lang="en-GB" altLang="zh-CN" sz="700" dirty="0" err="1">
                <a:solidFill>
                  <a:srgbClr val="080808"/>
                </a:solidFill>
              </a:rPr>
              <a:t>getOspfDiff</a:t>
            </a:r>
            <a:r>
              <a:rPr lang="en-GB" altLang="zh-CN" sz="700" dirty="0">
                <a:solidFill>
                  <a:srgbClr val="080808"/>
                </a:solidFill>
              </a:rPr>
              <a:t>() {</a:t>
            </a:r>
            <a:br>
              <a:rPr lang="en-GB" altLang="zh-CN" sz="700" dirty="0">
                <a:solidFill>
                  <a:srgbClr val="080808"/>
                </a:solidFill>
              </a:rPr>
            </a:br>
            <a:r>
              <a:rPr lang="en-GB" altLang="zh-CN" sz="700" dirty="0">
                <a:solidFill>
                  <a:srgbClr val="080808"/>
                </a:solidFill>
              </a:rPr>
              <a:t>    Map&lt;String, </a:t>
            </a:r>
            <a:r>
              <a:rPr lang="en-GB" altLang="zh-CN" sz="700" dirty="0" err="1">
                <a:solidFill>
                  <a:srgbClr val="080808"/>
                </a:solidFill>
              </a:rPr>
              <a:t>OspfProcess</a:t>
            </a:r>
            <a:r>
              <a:rPr lang="en-GB" altLang="zh-CN" sz="700" dirty="0">
                <a:solidFill>
                  <a:srgbClr val="080808"/>
                </a:solidFill>
              </a:rPr>
              <a:t>&gt; ospf1 = _config1.getDefaultVrf().</a:t>
            </a:r>
            <a:r>
              <a:rPr lang="en-GB" altLang="zh-CN" sz="700" dirty="0" err="1">
                <a:solidFill>
                  <a:srgbClr val="080808"/>
                </a:solidFill>
              </a:rPr>
              <a:t>getOspfProcesses</a:t>
            </a:r>
            <a:r>
              <a:rPr lang="en-GB" altLang="zh-CN" sz="700" dirty="0">
                <a:solidFill>
                  <a:srgbClr val="080808"/>
                </a:solidFill>
              </a:rPr>
              <a:t>();</a:t>
            </a:r>
            <a:br>
              <a:rPr lang="en-GB" altLang="zh-CN" sz="700" dirty="0">
                <a:solidFill>
                  <a:srgbClr val="080808"/>
                </a:solidFill>
              </a:rPr>
            </a:br>
            <a:r>
              <a:rPr lang="en-GB" altLang="zh-CN" sz="700" dirty="0">
                <a:solidFill>
                  <a:srgbClr val="080808"/>
                </a:solidFill>
              </a:rPr>
              <a:t>    Map&lt;String, </a:t>
            </a:r>
            <a:r>
              <a:rPr lang="en-GB" altLang="zh-CN" sz="700" dirty="0" err="1">
                <a:solidFill>
                  <a:srgbClr val="080808"/>
                </a:solidFill>
              </a:rPr>
              <a:t>OspfProcess</a:t>
            </a:r>
            <a:r>
              <a:rPr lang="en-GB" altLang="zh-CN" sz="700" dirty="0">
                <a:solidFill>
                  <a:srgbClr val="080808"/>
                </a:solidFill>
              </a:rPr>
              <a:t>&gt; ospf2 = _config2.getDefaultVrf().</a:t>
            </a:r>
            <a:r>
              <a:rPr lang="en-GB" altLang="zh-CN" sz="700" dirty="0" err="1">
                <a:solidFill>
                  <a:srgbClr val="080808"/>
                </a:solidFill>
              </a:rPr>
              <a:t>getOspfProcesses</a:t>
            </a:r>
            <a:r>
              <a:rPr lang="en-GB" altLang="zh-CN" sz="700" dirty="0">
                <a:solidFill>
                  <a:srgbClr val="080808"/>
                </a:solidFill>
              </a:rPr>
              <a:t>();</a:t>
            </a:r>
            <a:br>
              <a:rPr lang="en-GB" altLang="zh-CN" sz="700" dirty="0">
                <a:solidFill>
                  <a:srgbClr val="080808"/>
                </a:solidFill>
                <a:effectLst/>
              </a:rPr>
            </a:br>
            <a:r>
              <a:rPr lang="en-GB" altLang="zh-CN" sz="700" dirty="0">
                <a:solidFill>
                  <a:srgbClr val="080808"/>
                </a:solidFill>
                <a:effectLst/>
              </a:rPr>
              <a:t>    List&lt;Row&gt; </a:t>
            </a:r>
            <a:r>
              <a:rPr lang="en-GB" altLang="zh-CN" sz="700" dirty="0" err="1">
                <a:solidFill>
                  <a:srgbClr val="080808"/>
                </a:solidFill>
                <a:effectLst/>
              </a:rPr>
              <a:t>resultRows</a:t>
            </a:r>
            <a:r>
              <a:rPr lang="en-GB" altLang="zh-CN" sz="700" dirty="0">
                <a:solidFill>
                  <a:srgbClr val="080808"/>
                </a:solidFill>
                <a:effectLst/>
              </a:rPr>
              <a:t> = </a:t>
            </a:r>
            <a:r>
              <a:rPr lang="en-GB" altLang="zh-CN" sz="700" dirty="0">
                <a:solidFill>
                  <a:srgbClr val="0033B3"/>
                </a:solidFill>
                <a:effectLst/>
              </a:rPr>
              <a:t>new </a:t>
            </a:r>
            <a:r>
              <a:rPr lang="en-GB" altLang="zh-CN" sz="700" dirty="0" err="1">
                <a:solidFill>
                  <a:srgbClr val="080808"/>
                </a:solidFill>
                <a:effectLst/>
              </a:rPr>
              <a:t>ArrayList</a:t>
            </a:r>
            <a:r>
              <a:rPr lang="en-GB" altLang="zh-CN" sz="700" dirty="0">
                <a:solidFill>
                  <a:srgbClr val="080808"/>
                </a:solidFill>
                <a:effectLst/>
              </a:rPr>
              <a:t>&lt;&gt;();</a:t>
            </a:r>
            <a:br>
              <a:rPr lang="en-GB" altLang="zh-CN" sz="700" dirty="0">
                <a:solidFill>
                  <a:srgbClr val="080808"/>
                </a:solidFill>
                <a:effectLst/>
              </a:rPr>
            </a:br>
            <a:r>
              <a:rPr lang="en-GB" altLang="zh-CN" sz="700" dirty="0">
                <a:solidFill>
                  <a:srgbClr val="080808"/>
                </a:solidFill>
                <a:effectLst/>
              </a:rPr>
              <a:t>    Set&lt;String&gt; </a:t>
            </a:r>
            <a:r>
              <a:rPr lang="en-GB" altLang="zh-CN" sz="700" dirty="0" err="1">
                <a:solidFill>
                  <a:srgbClr val="080808"/>
                </a:solidFill>
                <a:effectLst/>
              </a:rPr>
              <a:t>ospfSet</a:t>
            </a:r>
            <a:r>
              <a:rPr lang="en-GB" altLang="zh-CN" sz="700" dirty="0">
                <a:solidFill>
                  <a:srgbClr val="080808"/>
                </a:solidFill>
                <a:effectLst/>
              </a:rPr>
              <a:t> = </a:t>
            </a:r>
            <a:r>
              <a:rPr lang="en-GB" altLang="zh-CN" sz="700" dirty="0">
                <a:solidFill>
                  <a:srgbClr val="0033B3"/>
                </a:solidFill>
                <a:effectLst/>
              </a:rPr>
              <a:t>new </a:t>
            </a:r>
            <a:r>
              <a:rPr lang="en-GB" altLang="zh-CN" sz="700" dirty="0" err="1">
                <a:solidFill>
                  <a:srgbClr val="080808"/>
                </a:solidFill>
                <a:effectLst/>
              </a:rPr>
              <a:t>TreeSet</a:t>
            </a:r>
            <a:r>
              <a:rPr lang="en-GB" altLang="zh-CN" sz="700" dirty="0">
                <a:solidFill>
                  <a:srgbClr val="080808"/>
                </a:solidFill>
                <a:effectLst/>
              </a:rPr>
              <a:t>&lt;&gt;(ospf1.keySet());</a:t>
            </a:r>
            <a:br>
              <a:rPr lang="en-GB" altLang="zh-CN" sz="700" dirty="0">
                <a:solidFill>
                  <a:srgbClr val="080808"/>
                </a:solidFill>
                <a:effectLst/>
              </a:rPr>
            </a:br>
            <a:r>
              <a:rPr lang="en-GB" altLang="zh-CN" sz="700" dirty="0">
                <a:solidFill>
                  <a:srgbClr val="080808"/>
                </a:solidFill>
                <a:effectLst/>
              </a:rPr>
              <a:t>    </a:t>
            </a:r>
            <a:r>
              <a:rPr lang="en-GB" altLang="zh-CN" sz="700" dirty="0" err="1">
                <a:solidFill>
                  <a:srgbClr val="080808"/>
                </a:solidFill>
                <a:effectLst/>
              </a:rPr>
              <a:t>ospfSet.addAll</a:t>
            </a:r>
            <a:r>
              <a:rPr lang="en-GB" altLang="zh-CN" sz="700" dirty="0">
                <a:solidFill>
                  <a:srgbClr val="080808"/>
                </a:solidFill>
                <a:effectLst/>
              </a:rPr>
              <a:t>(ospf2.keySet());</a:t>
            </a:r>
            <a:br>
              <a:rPr lang="en-GB" altLang="zh-CN" sz="700" dirty="0">
                <a:solidFill>
                  <a:srgbClr val="080808"/>
                </a:solidFill>
                <a:effectLst/>
              </a:rPr>
            </a:br>
            <a:br>
              <a:rPr lang="en-GB" altLang="zh-CN" sz="700" dirty="0">
                <a:solidFill>
                  <a:srgbClr val="080808"/>
                </a:solidFill>
                <a:effectLst/>
              </a:rPr>
            </a:br>
            <a:r>
              <a:rPr lang="en-GB" altLang="zh-CN" sz="700" dirty="0">
                <a:solidFill>
                  <a:srgbClr val="080808"/>
                </a:solidFill>
                <a:effectLst/>
              </a:rPr>
              <a:t>    </a:t>
            </a:r>
            <a:r>
              <a:rPr lang="en-GB" altLang="zh-CN" sz="700" dirty="0">
                <a:solidFill>
                  <a:srgbClr val="0033B3"/>
                </a:solidFill>
                <a:effectLst/>
              </a:rPr>
              <a:t>for </a:t>
            </a:r>
            <a:r>
              <a:rPr lang="en-GB" altLang="zh-CN" sz="700" dirty="0">
                <a:solidFill>
                  <a:srgbClr val="080808"/>
                </a:solidFill>
                <a:effectLst/>
              </a:rPr>
              <a:t>(String key : </a:t>
            </a:r>
            <a:r>
              <a:rPr lang="en-GB" altLang="zh-CN" sz="700" dirty="0" err="1">
                <a:solidFill>
                  <a:srgbClr val="080808"/>
                </a:solidFill>
                <a:effectLst/>
              </a:rPr>
              <a:t>ospfSet</a:t>
            </a:r>
            <a:r>
              <a:rPr lang="en-GB" altLang="zh-CN" sz="700" dirty="0">
                <a:solidFill>
                  <a:srgbClr val="080808"/>
                </a:solidFill>
                <a:effectLst/>
              </a:rPr>
              <a:t>) {</a:t>
            </a:r>
            <a:br>
              <a:rPr lang="en-GB" altLang="zh-CN" sz="700" dirty="0">
                <a:solidFill>
                  <a:srgbClr val="080808"/>
                </a:solidFill>
                <a:effectLst/>
              </a:rPr>
            </a:br>
            <a:r>
              <a:rPr lang="en-GB" altLang="zh-CN" sz="700" dirty="0">
                <a:solidFill>
                  <a:srgbClr val="080808"/>
                </a:solidFill>
                <a:effectLst/>
              </a:rPr>
              <a:t>        </a:t>
            </a:r>
            <a:r>
              <a:rPr lang="en-GB" altLang="zh-CN" sz="700" dirty="0">
                <a:solidFill>
                  <a:srgbClr val="0033B3"/>
                </a:solidFill>
                <a:effectLst/>
              </a:rPr>
              <a:t>if </a:t>
            </a:r>
            <a:r>
              <a:rPr lang="en-GB" altLang="zh-CN" sz="700" dirty="0">
                <a:solidFill>
                  <a:srgbClr val="080808"/>
                </a:solidFill>
                <a:effectLst/>
              </a:rPr>
              <a:t>(!ospf1.containsKey(key) || !ospf2.containsKey(key)) {</a:t>
            </a:r>
            <a:br>
              <a:rPr lang="en-GB" altLang="zh-CN" sz="700" dirty="0">
                <a:solidFill>
                  <a:srgbClr val="080808"/>
                </a:solidFill>
                <a:effectLst/>
              </a:rPr>
            </a:br>
            <a:r>
              <a:rPr lang="en-GB" altLang="zh-CN" sz="700" dirty="0">
                <a:solidFill>
                  <a:srgbClr val="080808"/>
                </a:solidFill>
                <a:effectLst/>
              </a:rPr>
              <a:t>            </a:t>
            </a:r>
            <a:r>
              <a:rPr lang="en-GB" altLang="zh-CN" sz="700" dirty="0">
                <a:solidFill>
                  <a:srgbClr val="8C8C8C"/>
                </a:solidFill>
                <a:effectLst/>
              </a:rPr>
              <a:t>// Check if both routers have an </a:t>
            </a:r>
            <a:r>
              <a:rPr lang="en-GB" altLang="zh-CN" sz="700" dirty="0" err="1">
                <a:solidFill>
                  <a:srgbClr val="8C8C8C"/>
                </a:solidFill>
                <a:effectLst/>
              </a:rPr>
              <a:t>ospf</a:t>
            </a:r>
            <a:r>
              <a:rPr lang="en-GB" altLang="zh-CN" sz="700" dirty="0">
                <a:solidFill>
                  <a:srgbClr val="8C8C8C"/>
                </a:solidFill>
                <a:effectLst/>
              </a:rPr>
              <a:t> process</a:t>
            </a:r>
            <a:br>
              <a:rPr lang="en-GB" altLang="zh-CN" sz="700" dirty="0">
                <a:solidFill>
                  <a:srgbClr val="8C8C8C"/>
                </a:solidFill>
                <a:effectLst/>
              </a:rPr>
            </a:br>
            <a:r>
              <a:rPr lang="en-GB" altLang="zh-CN" sz="700" dirty="0">
                <a:solidFill>
                  <a:srgbClr val="8C8C8C"/>
                </a:solidFill>
                <a:effectLst/>
              </a:rPr>
              <a:t>            // TODO: OSPF processes do not need to have same name</a:t>
            </a:r>
            <a:br>
              <a:rPr lang="en-GB" altLang="zh-CN" sz="700" dirty="0">
                <a:solidFill>
                  <a:srgbClr val="8C8C8C"/>
                </a:solidFill>
                <a:effectLst/>
              </a:rPr>
            </a:br>
            <a:r>
              <a:rPr lang="en-GB" altLang="zh-CN" sz="700" dirty="0">
                <a:solidFill>
                  <a:srgbClr val="8C8C8C"/>
                </a:solidFill>
                <a:effectLst/>
              </a:rPr>
              <a:t>            // </a:t>
            </a:r>
            <a:r>
              <a:rPr lang="en-GB" altLang="zh-CN" sz="700" dirty="0" err="1">
                <a:solidFill>
                  <a:srgbClr val="8C8C8C"/>
                </a:solidFill>
                <a:effectLst/>
              </a:rPr>
              <a:t>resultRows.add</a:t>
            </a:r>
            <a:r>
              <a:rPr lang="en-GB" altLang="zh-CN" sz="700" dirty="0">
                <a:solidFill>
                  <a:srgbClr val="8C8C8C"/>
                </a:solidFill>
                <a:effectLst/>
              </a:rPr>
              <a:t>(</a:t>
            </a:r>
            <a:r>
              <a:rPr lang="en-GB" altLang="zh-CN" sz="700" dirty="0" err="1">
                <a:solidFill>
                  <a:srgbClr val="8C8C8C"/>
                </a:solidFill>
                <a:effectLst/>
              </a:rPr>
              <a:t>createUnequalOspfRow</a:t>
            </a:r>
            <a:r>
              <a:rPr lang="en-GB" altLang="zh-CN" sz="700" dirty="0">
                <a:solidFill>
                  <a:srgbClr val="8C8C8C"/>
                </a:solidFill>
                <a:effectLst/>
              </a:rPr>
              <a:t>(ospf1, ospf2, key));</a:t>
            </a:r>
            <a:br>
              <a:rPr lang="en-GB" altLang="zh-CN" sz="700" dirty="0">
                <a:solidFill>
                  <a:srgbClr val="8C8C8C"/>
                </a:solidFill>
                <a:effectLst/>
              </a:rPr>
            </a:br>
            <a:r>
              <a:rPr lang="en-GB" altLang="zh-CN" sz="700" dirty="0">
                <a:solidFill>
                  <a:srgbClr val="8C8C8C"/>
                </a:solidFill>
                <a:effectLst/>
              </a:rPr>
              <a:t>        </a:t>
            </a:r>
            <a:r>
              <a:rPr lang="en-GB" altLang="zh-CN" sz="700" dirty="0">
                <a:solidFill>
                  <a:srgbClr val="080808"/>
                </a:solidFill>
                <a:effectLst/>
              </a:rPr>
              <a:t>} </a:t>
            </a:r>
            <a:r>
              <a:rPr lang="en-GB" altLang="zh-CN" sz="700" dirty="0">
                <a:solidFill>
                  <a:srgbClr val="0033B3"/>
                </a:solidFill>
                <a:effectLst/>
              </a:rPr>
              <a:t>else </a:t>
            </a:r>
            <a:r>
              <a:rPr lang="en-GB" altLang="zh-CN" sz="700" dirty="0">
                <a:solidFill>
                  <a:srgbClr val="080808"/>
                </a:solidFill>
                <a:effectLst/>
              </a:rPr>
              <a:t>{</a:t>
            </a:r>
            <a:br>
              <a:rPr lang="en-GB" altLang="zh-CN" sz="700" dirty="0">
                <a:solidFill>
                  <a:srgbClr val="080808"/>
                </a:solidFill>
                <a:effectLst/>
              </a:rPr>
            </a:br>
            <a:r>
              <a:rPr lang="en-GB" altLang="zh-CN" sz="700" dirty="0">
                <a:solidFill>
                  <a:srgbClr val="080808"/>
                </a:solidFill>
                <a:effectLst/>
              </a:rPr>
              <a:t>            </a:t>
            </a:r>
            <a:r>
              <a:rPr lang="en-GB" altLang="zh-CN" sz="700" dirty="0" err="1">
                <a:solidFill>
                  <a:srgbClr val="080808"/>
                </a:solidFill>
                <a:effectLst/>
              </a:rPr>
              <a:t>OspfProcess</a:t>
            </a:r>
            <a:r>
              <a:rPr lang="en-GB" altLang="zh-CN" sz="700" dirty="0">
                <a:solidFill>
                  <a:srgbClr val="080808"/>
                </a:solidFill>
                <a:effectLst/>
              </a:rPr>
              <a:t> process1 = ospf1.get(key);</a:t>
            </a:r>
            <a:br>
              <a:rPr lang="en-GB" altLang="zh-CN" sz="700" dirty="0">
                <a:solidFill>
                  <a:srgbClr val="080808"/>
                </a:solidFill>
                <a:effectLst/>
              </a:rPr>
            </a:br>
            <a:r>
              <a:rPr lang="en-GB" altLang="zh-CN" sz="700" dirty="0">
                <a:solidFill>
                  <a:srgbClr val="080808"/>
                </a:solidFill>
                <a:effectLst/>
              </a:rPr>
              <a:t>            </a:t>
            </a:r>
            <a:r>
              <a:rPr lang="en-GB" altLang="zh-CN" sz="700" dirty="0" err="1">
                <a:solidFill>
                  <a:srgbClr val="080808"/>
                </a:solidFill>
                <a:effectLst/>
              </a:rPr>
              <a:t>OspfProcess</a:t>
            </a:r>
            <a:r>
              <a:rPr lang="en-GB" altLang="zh-CN" sz="700" dirty="0">
                <a:solidFill>
                  <a:srgbClr val="080808"/>
                </a:solidFill>
                <a:effectLst/>
              </a:rPr>
              <a:t> process2 = ospf2.get(key);</a:t>
            </a:r>
            <a:br>
              <a:rPr lang="en-GB" altLang="zh-CN" sz="700" dirty="0">
                <a:solidFill>
                  <a:srgbClr val="080808"/>
                </a:solidFill>
                <a:effectLst/>
              </a:rPr>
            </a:br>
            <a:r>
              <a:rPr lang="en-GB" altLang="zh-CN" sz="700" dirty="0">
                <a:solidFill>
                  <a:srgbClr val="080808"/>
                </a:solidFill>
                <a:effectLst/>
              </a:rPr>
              <a:t>            String policyName1 = process1.getExportPolicy();</a:t>
            </a:r>
            <a:br>
              <a:rPr lang="en-GB" altLang="zh-CN" sz="700" dirty="0">
                <a:solidFill>
                  <a:srgbClr val="080808"/>
                </a:solidFill>
                <a:effectLst/>
              </a:rPr>
            </a:br>
            <a:r>
              <a:rPr lang="en-GB" altLang="zh-CN" sz="700" dirty="0">
                <a:solidFill>
                  <a:srgbClr val="080808"/>
                </a:solidFill>
                <a:effectLst/>
              </a:rPr>
              <a:t>            String policyName2 = process2.getExportPolicy();</a:t>
            </a:r>
            <a:br>
              <a:rPr lang="en-GB" altLang="zh-CN" sz="700" dirty="0">
                <a:solidFill>
                  <a:srgbClr val="080808"/>
                </a:solidFill>
                <a:effectLst/>
              </a:rPr>
            </a:br>
            <a:r>
              <a:rPr lang="en-GB" altLang="zh-CN" sz="700" dirty="0">
                <a:solidFill>
                  <a:srgbClr val="080808"/>
                </a:solidFill>
                <a:effectLst/>
              </a:rPr>
              <a:t>            </a:t>
            </a:r>
            <a:r>
              <a:rPr lang="en-GB" altLang="zh-CN" sz="700" dirty="0" err="1">
                <a:solidFill>
                  <a:srgbClr val="080808"/>
                </a:solidFill>
                <a:effectLst/>
              </a:rPr>
              <a:t>RoutingPolicy</a:t>
            </a:r>
            <a:r>
              <a:rPr lang="en-GB" altLang="zh-CN" sz="700" dirty="0">
                <a:solidFill>
                  <a:srgbClr val="080808"/>
                </a:solidFill>
                <a:effectLst/>
              </a:rPr>
              <a:t> policy1 = _config1.getRoutingPolicies().get(policyName1);</a:t>
            </a:r>
            <a:br>
              <a:rPr lang="en-GB" altLang="zh-CN" sz="700" dirty="0">
                <a:solidFill>
                  <a:srgbClr val="080808"/>
                </a:solidFill>
                <a:effectLst/>
              </a:rPr>
            </a:br>
            <a:r>
              <a:rPr lang="en-GB" altLang="zh-CN" sz="700" dirty="0">
                <a:solidFill>
                  <a:srgbClr val="080808"/>
                </a:solidFill>
                <a:effectLst/>
              </a:rPr>
              <a:t>            </a:t>
            </a:r>
            <a:r>
              <a:rPr lang="en-GB" altLang="zh-CN" sz="700" dirty="0" err="1">
                <a:solidFill>
                  <a:srgbClr val="080808"/>
                </a:solidFill>
                <a:effectLst/>
              </a:rPr>
              <a:t>RoutingPolicy</a:t>
            </a:r>
            <a:r>
              <a:rPr lang="en-GB" altLang="zh-CN" sz="700" dirty="0">
                <a:solidFill>
                  <a:srgbClr val="080808"/>
                </a:solidFill>
                <a:effectLst/>
              </a:rPr>
              <a:t> policy2 = _config2.getRoutingPolicies().get(policyName2);</a:t>
            </a:r>
            <a:br>
              <a:rPr lang="en-GB" altLang="zh-CN" sz="700" dirty="0">
                <a:solidFill>
                  <a:srgbClr val="080808"/>
                </a:solidFill>
                <a:effectLst/>
              </a:rPr>
            </a:br>
            <a:r>
              <a:rPr lang="en-GB" altLang="zh-CN" sz="700" dirty="0">
                <a:solidFill>
                  <a:srgbClr val="080808"/>
                </a:solidFill>
                <a:effectLst/>
              </a:rPr>
              <a:t>            </a:t>
            </a:r>
            <a:r>
              <a:rPr lang="en-GB" altLang="zh-CN" sz="700" dirty="0" err="1">
                <a:solidFill>
                  <a:srgbClr val="080808"/>
                </a:solidFill>
                <a:effectLst/>
              </a:rPr>
              <a:t>resultRows.addAll</a:t>
            </a:r>
            <a:r>
              <a:rPr lang="en-GB" altLang="zh-CN" sz="700" dirty="0">
                <a:solidFill>
                  <a:srgbClr val="080808"/>
                </a:solidFill>
                <a:effectLst/>
              </a:rPr>
              <a:t>(</a:t>
            </a:r>
            <a:r>
              <a:rPr lang="en-GB" altLang="zh-CN" sz="700" dirty="0" err="1">
                <a:solidFill>
                  <a:srgbClr val="080808"/>
                </a:solidFill>
                <a:effectLst/>
              </a:rPr>
              <a:t>computeRoutePolicyDiff</a:t>
            </a:r>
            <a:r>
              <a:rPr lang="en-GB" altLang="zh-CN" sz="700" dirty="0">
                <a:solidFill>
                  <a:srgbClr val="080808"/>
                </a:solidFill>
                <a:effectLst/>
              </a:rPr>
              <a:t>(</a:t>
            </a:r>
            <a:br>
              <a:rPr lang="en-GB" altLang="zh-CN" sz="700" dirty="0">
                <a:solidFill>
                  <a:srgbClr val="080808"/>
                </a:solidFill>
                <a:effectLst/>
              </a:rPr>
            </a:br>
            <a:r>
              <a:rPr lang="en-GB" altLang="zh-CN" sz="700" dirty="0">
                <a:solidFill>
                  <a:srgbClr val="080808"/>
                </a:solidFill>
                <a:effectLst/>
              </a:rPr>
              <a:t>                    </a:t>
            </a:r>
            <a:r>
              <a:rPr lang="en-GB" altLang="zh-CN" sz="700" dirty="0">
                <a:solidFill>
                  <a:srgbClr val="067D17"/>
                </a:solidFill>
                <a:effectLst/>
              </a:rPr>
              <a:t>"OSPF process " </a:t>
            </a:r>
            <a:r>
              <a:rPr lang="en-GB" altLang="zh-CN" sz="700" dirty="0">
                <a:solidFill>
                  <a:srgbClr val="080808"/>
                </a:solidFill>
                <a:effectLst/>
              </a:rPr>
              <a:t>+ key,</a:t>
            </a:r>
            <a:br>
              <a:rPr lang="en-GB" altLang="zh-CN" sz="700" dirty="0">
                <a:solidFill>
                  <a:srgbClr val="080808"/>
                </a:solidFill>
                <a:effectLst/>
              </a:rPr>
            </a:br>
            <a:r>
              <a:rPr lang="en-GB" altLang="zh-CN" sz="700" dirty="0">
                <a:solidFill>
                  <a:srgbClr val="080808"/>
                </a:solidFill>
                <a:effectLst/>
              </a:rPr>
              <a:t>                    policy1,</a:t>
            </a:r>
            <a:br>
              <a:rPr lang="en-GB" altLang="zh-CN" sz="700" dirty="0">
                <a:solidFill>
                  <a:srgbClr val="080808"/>
                </a:solidFill>
                <a:effectLst/>
              </a:rPr>
            </a:br>
            <a:r>
              <a:rPr lang="en-GB" altLang="zh-CN" sz="700" dirty="0">
                <a:solidFill>
                  <a:srgbClr val="080808"/>
                </a:solidFill>
                <a:effectLst/>
              </a:rPr>
              <a:t>                    policy2,</a:t>
            </a:r>
            <a:br>
              <a:rPr lang="en-GB" altLang="zh-CN" sz="700" dirty="0">
                <a:solidFill>
                  <a:srgbClr val="080808"/>
                </a:solidFill>
                <a:effectLst/>
              </a:rPr>
            </a:br>
            <a:r>
              <a:rPr lang="en-GB" altLang="zh-CN" sz="700" dirty="0">
                <a:solidFill>
                  <a:srgbClr val="080808"/>
                </a:solidFill>
                <a:effectLst/>
              </a:rPr>
              <a:t>                    </a:t>
            </a:r>
            <a:r>
              <a:rPr lang="en-GB" altLang="zh-CN" sz="700" dirty="0" err="1">
                <a:solidFill>
                  <a:srgbClr val="080808"/>
                </a:solidFill>
                <a:effectLst/>
              </a:rPr>
              <a:t>Protocol.allProtocols</a:t>
            </a:r>
            <a:r>
              <a:rPr lang="en-GB" altLang="zh-CN" sz="700" dirty="0">
                <a:solidFill>
                  <a:srgbClr val="080808"/>
                </a:solidFill>
                <a:effectLst/>
              </a:rPr>
              <a:t>()));</a:t>
            </a:r>
            <a:br>
              <a:rPr lang="en-GB" altLang="zh-CN" sz="700" dirty="0">
                <a:solidFill>
                  <a:srgbClr val="080808"/>
                </a:solidFill>
                <a:effectLst/>
              </a:rPr>
            </a:br>
            <a:r>
              <a:rPr lang="en-GB" altLang="zh-CN" sz="700" dirty="0">
                <a:solidFill>
                  <a:srgbClr val="080808"/>
                </a:solidFill>
                <a:effectLst/>
              </a:rPr>
              <a:t>        }</a:t>
            </a:r>
            <a:br>
              <a:rPr lang="en-GB" altLang="zh-CN" sz="700" dirty="0">
                <a:solidFill>
                  <a:srgbClr val="080808"/>
                </a:solidFill>
                <a:effectLst/>
              </a:rPr>
            </a:br>
            <a:r>
              <a:rPr lang="en-GB" altLang="zh-CN" sz="700" dirty="0">
                <a:solidFill>
                  <a:srgbClr val="080808"/>
                </a:solidFill>
                <a:effectLst/>
              </a:rPr>
              <a:t>    }</a:t>
            </a:r>
            <a:br>
              <a:rPr lang="en-GB" altLang="zh-CN" sz="700" dirty="0">
                <a:solidFill>
                  <a:srgbClr val="080808"/>
                </a:solidFill>
                <a:effectLst/>
              </a:rPr>
            </a:br>
            <a:r>
              <a:rPr lang="en-GB" altLang="zh-CN" sz="700" dirty="0">
                <a:solidFill>
                  <a:srgbClr val="080808"/>
                </a:solidFill>
                <a:effectLst/>
              </a:rPr>
              <a:t>    </a:t>
            </a:r>
            <a:r>
              <a:rPr lang="en-GB" altLang="zh-CN" sz="700" dirty="0">
                <a:solidFill>
                  <a:srgbClr val="0033B3"/>
                </a:solidFill>
                <a:effectLst/>
              </a:rPr>
              <a:t>return </a:t>
            </a:r>
            <a:r>
              <a:rPr lang="en-GB" altLang="zh-CN" sz="700" dirty="0" err="1">
                <a:solidFill>
                  <a:srgbClr val="080808"/>
                </a:solidFill>
                <a:effectLst/>
              </a:rPr>
              <a:t>resultRows</a:t>
            </a:r>
            <a:r>
              <a:rPr lang="en-GB" altLang="zh-CN" sz="700" dirty="0">
                <a:solidFill>
                  <a:srgbClr val="080808"/>
                </a:solidFill>
                <a:effectLst/>
              </a:rPr>
              <a:t>;</a:t>
            </a:r>
            <a:br>
              <a:rPr lang="en-GB" altLang="zh-CN" sz="700" dirty="0">
                <a:solidFill>
                  <a:srgbClr val="080808"/>
                </a:solidFill>
                <a:effectLst/>
              </a:rPr>
            </a:br>
            <a:r>
              <a:rPr lang="en-GB" altLang="zh-CN" sz="700" dirty="0">
                <a:solidFill>
                  <a:srgbClr val="080808"/>
                </a:solidFill>
                <a:effectLst/>
              </a:rPr>
              <a:t>}</a:t>
            </a:r>
            <a:endParaRPr lang="en-GB" altLang="zh-CN" sz="700" dirty="0">
              <a:solidFill>
                <a:srgbClr val="080808"/>
              </a:solidFill>
              <a:effectLst/>
            </a:endParaRPr>
          </a:p>
        </p:txBody>
      </p:sp>
      <p:sp>
        <p:nvSpPr>
          <p:cNvPr id="12" name="文本框 11"/>
          <p:cNvSpPr txBox="1"/>
          <p:nvPr/>
        </p:nvSpPr>
        <p:spPr>
          <a:xfrm>
            <a:off x="6953335" y="516324"/>
            <a:ext cx="4899078" cy="3908762"/>
          </a:xfrm>
          <a:prstGeom prst="rect">
            <a:avLst/>
          </a:prstGeom>
          <a:noFill/>
        </p:spPr>
        <p:txBody>
          <a:bodyPr wrap="square">
            <a:spAutoFit/>
          </a:bodyPr>
          <a:lstStyle/>
          <a:p>
            <a:r>
              <a:rPr lang="en-US" altLang="zh-CN" sz="800" i="1" dirty="0">
                <a:solidFill>
                  <a:srgbClr val="8C8C8C"/>
                </a:solidFill>
                <a:effectLst/>
              </a:rPr>
              <a:t>/**</a:t>
            </a:r>
            <a:br>
              <a:rPr lang="en-US" altLang="zh-CN" sz="800" i="1" dirty="0">
                <a:solidFill>
                  <a:srgbClr val="8C8C8C"/>
                </a:solidFill>
                <a:effectLst/>
              </a:rPr>
            </a:br>
            <a:r>
              <a:rPr lang="en-US" altLang="zh-CN" sz="800" i="1" dirty="0">
                <a:solidFill>
                  <a:srgbClr val="8C8C8C"/>
                </a:solidFill>
                <a:effectLst/>
              </a:rPr>
              <a:t> * </a:t>
            </a:r>
            <a:r>
              <a:rPr lang="zh-CN" altLang="en-US" sz="800" i="1" dirty="0">
                <a:solidFill>
                  <a:srgbClr val="8C8C8C"/>
                </a:solidFill>
                <a:effectLst/>
                <a:latin typeface="Menlo-Regular" panose="020B0609030804020204" pitchFamily="49" charset="0"/>
              </a:rPr>
              <a:t>创建表示不一致邻居的行数据。</a:t>
            </a:r>
            <a:br>
              <a:rPr lang="zh-CN" altLang="en-US" sz="800" i="1" dirty="0">
                <a:solidFill>
                  <a:srgbClr val="8C8C8C"/>
                </a:solidFill>
                <a:effectLst/>
                <a:latin typeface="Menlo-Regular" panose="020B0609030804020204" pitchFamily="49" charset="0"/>
              </a:rPr>
            </a:br>
            <a:r>
              <a:rPr lang="zh-CN" altLang="en-US" sz="800" i="1" dirty="0">
                <a:solidFill>
                  <a:srgbClr val="8C8C8C"/>
                </a:solidFill>
                <a:effectLst/>
                <a:latin typeface="Menlo-Regular" panose="020B0609030804020204" pitchFamily="49" charset="0"/>
              </a:rPr>
              <a:t> </a:t>
            </a:r>
            <a:r>
              <a:rPr lang="zh-CN" altLang="en-US" sz="800" i="1" dirty="0">
                <a:solidFill>
                  <a:srgbClr val="8C8C8C"/>
                </a:solidFill>
                <a:effectLst/>
              </a:rPr>
              <a:t>* </a:t>
            </a:r>
            <a:r>
              <a:rPr lang="zh-CN" altLang="en-US" sz="800" i="1" dirty="0">
                <a:solidFill>
                  <a:srgbClr val="8C8C8C"/>
                </a:solidFill>
                <a:effectLst/>
                <a:latin typeface="Menlo-Regular" panose="020B0609030804020204" pitchFamily="49" charset="0"/>
              </a:rPr>
              <a:t>如果某个邻居在两个配置中存在不一致的情况，则通过此方法创建一行数据，该行表示该邻居的存在状态以及在两个配置中的对应信息（例如策略、过滤器等）。</a:t>
            </a:r>
            <a:br>
              <a:rPr lang="zh-CN" altLang="en-US" sz="800" i="1" dirty="0">
                <a:solidFill>
                  <a:srgbClr val="8C8C8C"/>
                </a:solidFill>
                <a:effectLst/>
                <a:latin typeface="Menlo-Regular" panose="020B0609030804020204" pitchFamily="49" charset="0"/>
              </a:rPr>
            </a:br>
            <a:r>
              <a:rPr lang="zh-CN" altLang="en-US" sz="800" i="1" dirty="0">
                <a:solidFill>
                  <a:srgbClr val="8C8C8C"/>
                </a:solidFill>
                <a:effectLst/>
                <a:latin typeface="Menlo-Regular" panose="020B0609030804020204" pitchFamily="49" charset="0"/>
              </a:rPr>
              <a:t> </a:t>
            </a:r>
            <a:r>
              <a:rPr lang="zh-CN" altLang="en-US" sz="800" i="1" dirty="0">
                <a:solidFill>
                  <a:srgbClr val="8C8C8C"/>
                </a:solidFill>
                <a:effectLst/>
              </a:rPr>
              <a:t>* </a:t>
            </a:r>
            <a:r>
              <a:rPr lang="en-US" altLang="zh-CN" sz="800" i="1" dirty="0">
                <a:solidFill>
                  <a:srgbClr val="8C8C8C"/>
                </a:solidFill>
                <a:effectLst/>
              </a:rPr>
              <a:t>@</a:t>
            </a:r>
            <a:r>
              <a:rPr lang="en-GB" altLang="zh-CN" sz="800" i="1" dirty="0">
                <a:solidFill>
                  <a:srgbClr val="8C8C8C"/>
                </a:solidFill>
                <a:effectLst/>
              </a:rPr>
              <a:t>param neighbors1 </a:t>
            </a:r>
            <a:r>
              <a:rPr lang="zh-CN" altLang="en-US" sz="800" i="1" dirty="0">
                <a:solidFill>
                  <a:srgbClr val="8C8C8C"/>
                </a:solidFill>
                <a:effectLst/>
                <a:latin typeface="Menlo-Regular" panose="020B0609030804020204" pitchFamily="49" charset="0"/>
              </a:rPr>
              <a:t>配置</a:t>
            </a:r>
            <a:r>
              <a:rPr lang="en-US" altLang="zh-CN" sz="800" i="1" dirty="0">
                <a:solidFill>
                  <a:srgbClr val="8C8C8C"/>
                </a:solidFill>
                <a:effectLst/>
              </a:rPr>
              <a:t>1</a:t>
            </a:r>
            <a:r>
              <a:rPr lang="zh-CN" altLang="en-US" sz="800" i="1" dirty="0">
                <a:solidFill>
                  <a:srgbClr val="8C8C8C"/>
                </a:solidFill>
                <a:effectLst/>
                <a:latin typeface="Menlo-Regular" panose="020B0609030804020204" pitchFamily="49" charset="0"/>
              </a:rPr>
              <a:t>中的 </a:t>
            </a:r>
            <a:r>
              <a:rPr lang="en-GB" altLang="zh-CN" sz="800" i="1" dirty="0">
                <a:solidFill>
                  <a:srgbClr val="8C8C8C"/>
                </a:solidFill>
                <a:effectLst/>
              </a:rPr>
              <a:t>BGP </a:t>
            </a:r>
            <a:r>
              <a:rPr lang="zh-CN" altLang="en-US" sz="800" i="1" dirty="0">
                <a:solidFill>
                  <a:srgbClr val="8C8C8C"/>
                </a:solidFill>
                <a:effectLst/>
                <a:latin typeface="Menlo-Regular" panose="020B0609030804020204" pitchFamily="49" charset="0"/>
              </a:rPr>
              <a:t>邻居映射表</a:t>
            </a:r>
            <a:br>
              <a:rPr lang="zh-CN" altLang="en-US" sz="800" i="1" dirty="0">
                <a:solidFill>
                  <a:srgbClr val="8C8C8C"/>
                </a:solidFill>
                <a:effectLst/>
                <a:latin typeface="Menlo-Regular" panose="020B0609030804020204" pitchFamily="49" charset="0"/>
              </a:rPr>
            </a:br>
            <a:r>
              <a:rPr lang="zh-CN" altLang="en-US" sz="800" i="1" dirty="0">
                <a:solidFill>
                  <a:srgbClr val="8C8C8C"/>
                </a:solidFill>
                <a:effectLst/>
                <a:latin typeface="Menlo-Regular" panose="020B0609030804020204" pitchFamily="49" charset="0"/>
              </a:rPr>
              <a:t> </a:t>
            </a:r>
            <a:r>
              <a:rPr lang="zh-CN" altLang="en-US" sz="800" i="1" dirty="0">
                <a:solidFill>
                  <a:srgbClr val="8C8C8C"/>
                </a:solidFill>
                <a:effectLst/>
              </a:rPr>
              <a:t>* </a:t>
            </a:r>
            <a:r>
              <a:rPr lang="en-US" altLang="zh-CN" sz="800" i="1" dirty="0">
                <a:solidFill>
                  <a:srgbClr val="8C8C8C"/>
                </a:solidFill>
                <a:effectLst/>
              </a:rPr>
              <a:t>@</a:t>
            </a:r>
            <a:r>
              <a:rPr lang="en-GB" altLang="zh-CN" sz="800" i="1" dirty="0">
                <a:solidFill>
                  <a:srgbClr val="8C8C8C"/>
                </a:solidFill>
                <a:effectLst/>
              </a:rPr>
              <a:t>param neighbors2 </a:t>
            </a:r>
            <a:r>
              <a:rPr lang="zh-CN" altLang="en-US" sz="800" i="1" dirty="0">
                <a:solidFill>
                  <a:srgbClr val="8C8C8C"/>
                </a:solidFill>
                <a:effectLst/>
                <a:latin typeface="Menlo-Regular" panose="020B0609030804020204" pitchFamily="49" charset="0"/>
              </a:rPr>
              <a:t>配置</a:t>
            </a:r>
            <a:r>
              <a:rPr lang="en-US" altLang="zh-CN" sz="800" i="1" dirty="0">
                <a:solidFill>
                  <a:srgbClr val="8C8C8C"/>
                </a:solidFill>
                <a:effectLst/>
              </a:rPr>
              <a:t>2</a:t>
            </a:r>
            <a:r>
              <a:rPr lang="zh-CN" altLang="en-US" sz="800" i="1" dirty="0">
                <a:solidFill>
                  <a:srgbClr val="8C8C8C"/>
                </a:solidFill>
                <a:effectLst/>
                <a:latin typeface="Menlo-Regular" panose="020B0609030804020204" pitchFamily="49" charset="0"/>
              </a:rPr>
              <a:t>中的 </a:t>
            </a:r>
            <a:r>
              <a:rPr lang="en-GB" altLang="zh-CN" sz="800" i="1" dirty="0">
                <a:solidFill>
                  <a:srgbClr val="8C8C8C"/>
                </a:solidFill>
                <a:effectLst/>
              </a:rPr>
              <a:t>BGP </a:t>
            </a:r>
            <a:r>
              <a:rPr lang="zh-CN" altLang="en-US" sz="800" i="1" dirty="0">
                <a:solidFill>
                  <a:srgbClr val="8C8C8C"/>
                </a:solidFill>
                <a:effectLst/>
                <a:latin typeface="Menlo-Regular" panose="020B0609030804020204" pitchFamily="49" charset="0"/>
              </a:rPr>
              <a:t>邻居映射表</a:t>
            </a:r>
            <a:br>
              <a:rPr lang="zh-CN" altLang="en-US" sz="800" i="1" dirty="0">
                <a:solidFill>
                  <a:srgbClr val="8C8C8C"/>
                </a:solidFill>
                <a:effectLst/>
                <a:latin typeface="Menlo-Regular" panose="020B0609030804020204" pitchFamily="49" charset="0"/>
              </a:rPr>
            </a:br>
            <a:r>
              <a:rPr lang="zh-CN" altLang="en-US" sz="800" i="1" dirty="0">
                <a:solidFill>
                  <a:srgbClr val="8C8C8C"/>
                </a:solidFill>
                <a:effectLst/>
                <a:latin typeface="Menlo-Regular" panose="020B0609030804020204" pitchFamily="49" charset="0"/>
              </a:rPr>
              <a:t> </a:t>
            </a:r>
            <a:r>
              <a:rPr lang="zh-CN" altLang="en-US" sz="800" i="1" dirty="0">
                <a:solidFill>
                  <a:srgbClr val="8C8C8C"/>
                </a:solidFill>
                <a:effectLst/>
              </a:rPr>
              <a:t>* </a:t>
            </a:r>
            <a:r>
              <a:rPr lang="en-US" altLang="zh-CN" sz="800" i="1" dirty="0">
                <a:solidFill>
                  <a:srgbClr val="8C8C8C"/>
                </a:solidFill>
                <a:effectLst/>
              </a:rPr>
              <a:t>@</a:t>
            </a:r>
            <a:r>
              <a:rPr lang="en-GB" altLang="zh-CN" sz="800" i="1" dirty="0">
                <a:solidFill>
                  <a:srgbClr val="8C8C8C"/>
                </a:solidFill>
                <a:effectLst/>
              </a:rPr>
              <a:t>param neighbor   </a:t>
            </a:r>
            <a:r>
              <a:rPr lang="zh-CN" altLang="en-US" sz="800" i="1" dirty="0">
                <a:solidFill>
                  <a:srgbClr val="8C8C8C"/>
                </a:solidFill>
                <a:effectLst/>
                <a:latin typeface="Menlo-Regular" panose="020B0609030804020204" pitchFamily="49" charset="0"/>
              </a:rPr>
              <a:t>要对比的邻居前缀（</a:t>
            </a:r>
            <a:r>
              <a:rPr lang="en-GB" altLang="zh-CN" sz="800" i="1" dirty="0">
                <a:solidFill>
                  <a:srgbClr val="8C8C8C"/>
                </a:solidFill>
                <a:effectLst/>
              </a:rPr>
              <a:t>Prefix</a:t>
            </a:r>
            <a:r>
              <a:rPr lang="zh-CN" altLang="en-GB" sz="800" i="1" dirty="0">
                <a:solidFill>
                  <a:srgbClr val="8C8C8C"/>
                </a:solidFill>
                <a:effectLst/>
                <a:latin typeface="Menlo-Regular" panose="020B0609030804020204" pitchFamily="49" charset="0"/>
              </a:rPr>
              <a:t>）</a:t>
            </a:r>
            <a:br>
              <a:rPr lang="zh-CN" altLang="en-GB" sz="800" i="1" dirty="0">
                <a:solidFill>
                  <a:srgbClr val="8C8C8C"/>
                </a:solidFill>
                <a:effectLst/>
                <a:latin typeface="Menlo-Regular" panose="020B0609030804020204" pitchFamily="49" charset="0"/>
              </a:rPr>
            </a:br>
            <a:r>
              <a:rPr lang="zh-CN" altLang="en-GB" sz="800" i="1" dirty="0">
                <a:solidFill>
                  <a:srgbClr val="8C8C8C"/>
                </a:solidFill>
                <a:effectLst/>
                <a:latin typeface="Menlo-Regular" panose="020B0609030804020204" pitchFamily="49" charset="0"/>
              </a:rPr>
              <a:t> </a:t>
            </a:r>
            <a:r>
              <a:rPr lang="en-GB" altLang="zh-CN" sz="800" i="1" dirty="0">
                <a:solidFill>
                  <a:srgbClr val="8C8C8C"/>
                </a:solidFill>
                <a:effectLst/>
              </a:rPr>
              <a:t>* @return </a:t>
            </a:r>
            <a:r>
              <a:rPr lang="zh-CN" altLang="en-US" sz="800" i="1" dirty="0">
                <a:solidFill>
                  <a:srgbClr val="8C8C8C"/>
                </a:solidFill>
                <a:effectLst/>
                <a:latin typeface="Menlo-Regular" panose="020B0609030804020204" pitchFamily="49" charset="0"/>
              </a:rPr>
              <a:t>返回表示不一致邻居的 </a:t>
            </a:r>
            <a:r>
              <a:rPr lang="en-GB" altLang="zh-CN" sz="800" i="1" dirty="0">
                <a:solidFill>
                  <a:srgbClr val="8C8C8C"/>
                </a:solidFill>
                <a:effectLst/>
              </a:rPr>
              <a:t>Row </a:t>
            </a:r>
            <a:r>
              <a:rPr lang="zh-CN" altLang="en-US" sz="800" i="1" dirty="0">
                <a:solidFill>
                  <a:srgbClr val="8C8C8C"/>
                </a:solidFill>
                <a:effectLst/>
                <a:latin typeface="Menlo-Regular" panose="020B0609030804020204" pitchFamily="49" charset="0"/>
              </a:rPr>
              <a:t>数据。</a:t>
            </a:r>
            <a:br>
              <a:rPr lang="zh-CN" altLang="en-US" sz="800" i="1" dirty="0">
                <a:solidFill>
                  <a:srgbClr val="8C8C8C"/>
                </a:solidFill>
                <a:effectLst/>
                <a:latin typeface="Menlo-Regular" panose="020B0609030804020204" pitchFamily="49" charset="0"/>
              </a:rPr>
            </a:br>
            <a:r>
              <a:rPr lang="zh-CN" altLang="en-US" sz="800" i="1" dirty="0">
                <a:solidFill>
                  <a:srgbClr val="8C8C8C"/>
                </a:solidFill>
                <a:effectLst/>
                <a:latin typeface="Menlo-Regular" panose="020B0609030804020204" pitchFamily="49" charset="0"/>
              </a:rPr>
              <a:t> </a:t>
            </a:r>
            <a:r>
              <a:rPr lang="zh-CN" altLang="en-US" sz="800" i="1" dirty="0">
                <a:solidFill>
                  <a:srgbClr val="8C8C8C"/>
                </a:solidFill>
                <a:effectLst/>
              </a:rPr>
              <a:t>*</a:t>
            </a:r>
            <a:r>
              <a:rPr lang="en-US" altLang="zh-CN" sz="800" i="1" dirty="0">
                <a:solidFill>
                  <a:srgbClr val="8C8C8C"/>
                </a:solidFill>
                <a:effectLst/>
              </a:rPr>
              <a:t>/</a:t>
            </a:r>
            <a:br>
              <a:rPr lang="en-US" altLang="zh-CN" sz="800" i="1" dirty="0">
                <a:solidFill>
                  <a:srgbClr val="8C8C8C"/>
                </a:solidFill>
                <a:effectLst/>
              </a:rPr>
            </a:br>
            <a:r>
              <a:rPr lang="en-GB" altLang="zh-CN" sz="800" dirty="0">
                <a:solidFill>
                  <a:srgbClr val="0033B3"/>
                </a:solidFill>
                <a:effectLst/>
              </a:rPr>
              <a:t>private </a:t>
            </a:r>
            <a:r>
              <a:rPr lang="en-GB" altLang="zh-CN" sz="800" dirty="0">
                <a:solidFill>
                  <a:srgbClr val="080808"/>
                </a:solidFill>
                <a:effectLst/>
              </a:rPr>
              <a:t>Row </a:t>
            </a:r>
            <a:r>
              <a:rPr lang="en-GB" altLang="zh-CN" sz="800" dirty="0" err="1">
                <a:solidFill>
                  <a:srgbClr val="080808"/>
                </a:solidFill>
                <a:effectLst/>
              </a:rPr>
              <a:t>createUnequalNeighborRow</a:t>
            </a:r>
            <a:r>
              <a:rPr lang="en-GB" altLang="zh-CN" sz="800" dirty="0">
                <a:solidFill>
                  <a:srgbClr val="080808"/>
                </a:solidFill>
                <a:effectLst/>
              </a:rPr>
              <a:t>(</a:t>
            </a:r>
            <a:r>
              <a:rPr lang="en-GB" altLang="zh-CN" sz="800" dirty="0" err="1">
                <a:solidFill>
                  <a:srgbClr val="080808"/>
                </a:solidFill>
                <a:effectLst/>
              </a:rPr>
              <a:t>SortedMap</a:t>
            </a:r>
            <a:r>
              <a:rPr lang="en-GB" altLang="zh-CN" sz="800" dirty="0">
                <a:solidFill>
                  <a:srgbClr val="080808"/>
                </a:solidFill>
                <a:effectLst/>
              </a:rPr>
              <a:t>&lt;Prefix, </a:t>
            </a:r>
            <a:r>
              <a:rPr lang="en-GB" altLang="zh-CN" sz="800" dirty="0" err="1">
                <a:solidFill>
                  <a:srgbClr val="080808"/>
                </a:solidFill>
                <a:effectLst/>
              </a:rPr>
              <a:t>BgpActivePeerConfig</a:t>
            </a:r>
            <a:r>
              <a:rPr lang="en-GB" altLang="zh-CN" sz="800" dirty="0">
                <a:solidFill>
                  <a:srgbClr val="080808"/>
                </a:solidFill>
                <a:effectLst/>
              </a:rPr>
              <a:t>&gt; neighbors1,</a:t>
            </a:r>
            <a:br>
              <a:rPr lang="en-GB" altLang="zh-CN" sz="800" dirty="0">
                <a:solidFill>
                  <a:srgbClr val="080808"/>
                </a:solidFill>
                <a:effectLst/>
              </a:rPr>
            </a:br>
            <a:r>
              <a:rPr lang="en-GB" altLang="zh-CN" sz="800" dirty="0">
                <a:solidFill>
                  <a:srgbClr val="080808"/>
                </a:solidFill>
                <a:effectLst/>
              </a:rPr>
              <a:t>                                     </a:t>
            </a:r>
            <a:r>
              <a:rPr lang="en-GB" altLang="zh-CN" sz="800" dirty="0" err="1">
                <a:solidFill>
                  <a:srgbClr val="080808"/>
                </a:solidFill>
                <a:effectLst/>
              </a:rPr>
              <a:t>SortedMap</a:t>
            </a:r>
            <a:r>
              <a:rPr lang="en-GB" altLang="zh-CN" sz="800" dirty="0">
                <a:solidFill>
                  <a:srgbClr val="080808"/>
                </a:solidFill>
                <a:effectLst/>
              </a:rPr>
              <a:t>&lt;Prefix, </a:t>
            </a:r>
            <a:r>
              <a:rPr lang="en-GB" altLang="zh-CN" sz="800" dirty="0" err="1">
                <a:solidFill>
                  <a:srgbClr val="080808"/>
                </a:solidFill>
                <a:effectLst/>
              </a:rPr>
              <a:t>BgpActivePeerConfig</a:t>
            </a:r>
            <a:r>
              <a:rPr lang="en-GB" altLang="zh-CN" sz="800" dirty="0">
                <a:solidFill>
                  <a:srgbClr val="080808"/>
                </a:solidFill>
                <a:effectLst/>
              </a:rPr>
              <a:t>&gt; neighbors2, Prefix neighbor) {</a:t>
            </a:r>
            <a:br>
              <a:rPr lang="en-GB" altLang="zh-CN" sz="800" dirty="0">
                <a:solidFill>
                  <a:srgbClr val="080808"/>
                </a:solidFill>
                <a:effectLst/>
              </a:rPr>
            </a:br>
            <a:br>
              <a:rPr lang="en-GB" altLang="zh-CN" sz="800" dirty="0">
                <a:solidFill>
                  <a:srgbClr val="080808"/>
                </a:solidFill>
                <a:effectLst/>
              </a:rPr>
            </a:br>
            <a:r>
              <a:rPr lang="en-GB" altLang="zh-CN" sz="800" dirty="0">
                <a:solidFill>
                  <a:srgbClr val="080808"/>
                </a:solidFill>
                <a:effectLst/>
              </a:rPr>
              <a:t>    String n1Present = neighbors1.keySet().contains(neighbor) ? </a:t>
            </a:r>
            <a:r>
              <a:rPr lang="en-GB" altLang="zh-CN" sz="800" dirty="0">
                <a:solidFill>
                  <a:srgbClr val="067D17"/>
                </a:solidFill>
                <a:effectLst/>
              </a:rPr>
              <a:t>"PRESENT" </a:t>
            </a:r>
            <a:r>
              <a:rPr lang="en-GB" altLang="zh-CN" sz="800" dirty="0">
                <a:solidFill>
                  <a:srgbClr val="080808"/>
                </a:solidFill>
                <a:effectLst/>
              </a:rPr>
              <a:t>: </a:t>
            </a:r>
            <a:r>
              <a:rPr lang="en-GB" altLang="zh-CN" sz="800" dirty="0">
                <a:solidFill>
                  <a:srgbClr val="067D17"/>
                </a:solidFill>
                <a:effectLst/>
              </a:rPr>
              <a:t>"ABSENT"</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    String n2Present = neighbors2.keySet().contains(neighbor) ? </a:t>
            </a:r>
            <a:r>
              <a:rPr lang="en-GB" altLang="zh-CN" sz="800" dirty="0">
                <a:solidFill>
                  <a:srgbClr val="067D17"/>
                </a:solidFill>
                <a:effectLst/>
              </a:rPr>
              <a:t>"PRESENT" </a:t>
            </a:r>
            <a:r>
              <a:rPr lang="en-GB" altLang="zh-CN" sz="800" dirty="0">
                <a:solidFill>
                  <a:srgbClr val="080808"/>
                </a:solidFill>
                <a:effectLst/>
              </a:rPr>
              <a:t>: </a:t>
            </a:r>
            <a:r>
              <a:rPr lang="en-GB" altLang="zh-CN" sz="800" dirty="0">
                <a:solidFill>
                  <a:srgbClr val="067D17"/>
                </a:solidFill>
                <a:effectLst/>
              </a:rPr>
              <a:t>"ABSENT"</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    </a:t>
            </a:r>
            <a:r>
              <a:rPr lang="en-GB" altLang="zh-CN" sz="800" dirty="0" err="1">
                <a:solidFill>
                  <a:srgbClr val="080808"/>
                </a:solidFill>
                <a:effectLst/>
              </a:rPr>
              <a:t>TypedRowBuilder</a:t>
            </a:r>
            <a:r>
              <a:rPr lang="en-GB" altLang="zh-CN" sz="800" dirty="0">
                <a:solidFill>
                  <a:srgbClr val="080808"/>
                </a:solidFill>
                <a:effectLst/>
              </a:rPr>
              <a:t> builder = </a:t>
            </a:r>
            <a:r>
              <a:rPr lang="en-GB" altLang="zh-CN" sz="800" dirty="0" err="1">
                <a:solidFill>
                  <a:srgbClr val="080808"/>
                </a:solidFill>
                <a:effectLst/>
              </a:rPr>
              <a:t>Row.builder</a:t>
            </a:r>
            <a:r>
              <a:rPr lang="en-GB" altLang="zh-CN" sz="800" dirty="0">
                <a:solidFill>
                  <a:srgbClr val="080808"/>
                </a:solidFill>
                <a:effectLst/>
              </a:rPr>
              <a:t>(METADATA_MAP)</a:t>
            </a:r>
            <a:br>
              <a:rPr lang="en-GB" altLang="zh-CN" sz="800" dirty="0">
                <a:solidFill>
                  <a:srgbClr val="080808"/>
                </a:solidFill>
                <a:effectLst/>
              </a:rPr>
            </a:br>
            <a:r>
              <a:rPr lang="en-GB" altLang="zh-CN" sz="800" dirty="0">
                <a:solidFill>
                  <a:srgbClr val="080808"/>
                </a:solidFill>
                <a:effectLst/>
              </a:rPr>
              <a:t>            .put(COL_NEIGHBOR, </a:t>
            </a:r>
            <a:r>
              <a:rPr lang="en-GB" altLang="zh-CN" sz="800" dirty="0" err="1">
                <a:solidFill>
                  <a:srgbClr val="080808"/>
                </a:solidFill>
                <a:effectLst/>
              </a:rPr>
              <a:t>neighbor.getStartIp</a:t>
            </a:r>
            <a:r>
              <a:rPr lang="en-GB" altLang="zh-CN" sz="800" dirty="0">
                <a:solidFill>
                  <a:srgbClr val="080808"/>
                </a:solidFill>
                <a:effectLst/>
              </a:rPr>
              <a:t>().</a:t>
            </a:r>
            <a:r>
              <a:rPr lang="en-GB" altLang="zh-CN" sz="800" dirty="0" err="1">
                <a:solidFill>
                  <a:srgbClr val="080808"/>
                </a:solidFill>
                <a:effectLst/>
              </a:rPr>
              <a:t>toString</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            .put(COL_NODE1, _routerName1)</a:t>
            </a:r>
            <a:br>
              <a:rPr lang="en-GB" altLang="zh-CN" sz="800" dirty="0">
                <a:solidFill>
                  <a:srgbClr val="080808"/>
                </a:solidFill>
                <a:effectLst/>
              </a:rPr>
            </a:br>
            <a:r>
              <a:rPr lang="en-GB" altLang="zh-CN" sz="800" dirty="0">
                <a:solidFill>
                  <a:srgbClr val="080808"/>
                </a:solidFill>
                <a:effectLst/>
              </a:rPr>
              <a:t>            .put(COL_NODE2, _routerName2)</a:t>
            </a:r>
            <a:br>
              <a:rPr lang="en-GB" altLang="zh-CN" sz="800" dirty="0">
                <a:solidFill>
                  <a:srgbClr val="080808"/>
                </a:solidFill>
                <a:effectLst/>
              </a:rPr>
            </a:br>
            <a:r>
              <a:rPr lang="en-GB" altLang="zh-CN" sz="800" dirty="0">
                <a:solidFill>
                  <a:srgbClr val="080808"/>
                </a:solidFill>
                <a:effectLst/>
              </a:rPr>
              <a:t>            .put(COL_FILTER1, </a:t>
            </a:r>
            <a:r>
              <a:rPr lang="en-GB" altLang="zh-CN" sz="800" dirty="0">
                <a:solidFill>
                  <a:srgbClr val="067D17"/>
                </a:solidFill>
                <a:effectLst/>
              </a:rPr>
              <a:t>""</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            .put(COL_FILTER2, </a:t>
            </a:r>
            <a:r>
              <a:rPr lang="en-GB" altLang="zh-CN" sz="800" dirty="0">
                <a:solidFill>
                  <a:srgbClr val="067D17"/>
                </a:solidFill>
                <a:effectLst/>
              </a:rPr>
              <a:t>""</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            .put(COL_ROUTE_INCLUDED_PREFIXES, </a:t>
            </a:r>
            <a:r>
              <a:rPr lang="en-GB" altLang="zh-CN" sz="800" dirty="0">
                <a:solidFill>
                  <a:srgbClr val="067D17"/>
                </a:solidFill>
                <a:effectLst/>
              </a:rPr>
              <a:t>""</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            .put(COL_ROUTE_EXCLUDED_PREFIXES, </a:t>
            </a:r>
            <a:r>
              <a:rPr lang="en-GB" altLang="zh-CN" sz="800" dirty="0">
                <a:solidFill>
                  <a:srgbClr val="067D17"/>
                </a:solidFill>
                <a:effectLst/>
              </a:rPr>
              <a:t>""</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            .put(COL_ROUTE_COMM, </a:t>
            </a:r>
            <a:r>
              <a:rPr lang="en-GB" altLang="zh-CN" sz="800" dirty="0">
                <a:solidFill>
                  <a:srgbClr val="067D17"/>
                </a:solidFill>
                <a:effectLst/>
              </a:rPr>
              <a:t>""</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            .put(COL_ROUTE_PROTOCOL, </a:t>
            </a:r>
            <a:r>
              <a:rPr lang="en-GB" altLang="zh-CN" sz="800" dirty="0">
                <a:solidFill>
                  <a:srgbClr val="067D17"/>
                </a:solidFill>
                <a:effectLst/>
              </a:rPr>
              <a:t>""</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            .put(COL_TEXT1, n1Present)</a:t>
            </a:r>
            <a:br>
              <a:rPr lang="en-GB" altLang="zh-CN" sz="800" dirty="0">
                <a:solidFill>
                  <a:srgbClr val="080808"/>
                </a:solidFill>
                <a:effectLst/>
              </a:rPr>
            </a:br>
            <a:r>
              <a:rPr lang="en-GB" altLang="zh-CN" sz="800" dirty="0">
                <a:solidFill>
                  <a:srgbClr val="080808"/>
                </a:solidFill>
                <a:effectLst/>
              </a:rPr>
              <a:t>            .put(COL_TEXT2, n2Present)</a:t>
            </a:r>
            <a:br>
              <a:rPr lang="en-GB" altLang="zh-CN" sz="800" dirty="0">
                <a:solidFill>
                  <a:srgbClr val="080808"/>
                </a:solidFill>
                <a:effectLst/>
              </a:rPr>
            </a:br>
            <a:r>
              <a:rPr lang="en-GB" altLang="zh-CN" sz="800" dirty="0">
                <a:solidFill>
                  <a:srgbClr val="080808"/>
                </a:solidFill>
                <a:effectLst/>
              </a:rPr>
              <a:t>            .put(COL_ACTION1, </a:t>
            </a:r>
            <a:r>
              <a:rPr lang="en-GB" altLang="zh-CN" sz="800" dirty="0">
                <a:solidFill>
                  <a:srgbClr val="067D17"/>
                </a:solidFill>
                <a:effectLst/>
              </a:rPr>
              <a:t>""</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            .put(COL_ACTION2, </a:t>
            </a:r>
            <a:r>
              <a:rPr lang="en-GB" altLang="zh-CN" sz="800" dirty="0">
                <a:solidFill>
                  <a:srgbClr val="067D17"/>
                </a:solidFill>
                <a:effectLst/>
              </a:rPr>
              <a:t>""</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    </a:t>
            </a:r>
            <a:r>
              <a:rPr lang="en-GB" altLang="zh-CN" sz="800" dirty="0">
                <a:solidFill>
                  <a:srgbClr val="0033B3"/>
                </a:solidFill>
                <a:effectLst/>
              </a:rPr>
              <a:t>return </a:t>
            </a:r>
            <a:r>
              <a:rPr lang="en-GB" altLang="zh-CN" sz="800" dirty="0" err="1">
                <a:solidFill>
                  <a:srgbClr val="080808"/>
                </a:solidFill>
                <a:effectLst/>
              </a:rPr>
              <a:t>builder.build</a:t>
            </a:r>
            <a:r>
              <a:rPr lang="en-GB" altLang="zh-CN" sz="800" dirty="0">
                <a:solidFill>
                  <a:srgbClr val="080808"/>
                </a:solidFill>
                <a:effectLst/>
              </a:rPr>
              <a:t>();</a:t>
            </a:r>
            <a:br>
              <a:rPr lang="en-GB" altLang="zh-CN" sz="800" dirty="0">
                <a:solidFill>
                  <a:srgbClr val="080808"/>
                </a:solidFill>
                <a:effectLst/>
              </a:rPr>
            </a:br>
            <a:r>
              <a:rPr lang="en-GB" altLang="zh-CN" sz="800" dirty="0">
                <a:solidFill>
                  <a:srgbClr val="080808"/>
                </a:solidFill>
                <a:effectLst/>
              </a:rPr>
              <a:t>}</a:t>
            </a:r>
            <a:br>
              <a:rPr lang="en-GB" altLang="zh-CN" sz="800" dirty="0">
                <a:solidFill>
                  <a:srgbClr val="080808"/>
                </a:solidFill>
                <a:effectLst/>
              </a:rPr>
            </a:br>
            <a:endParaRPr lang="en-GB" altLang="zh-CN" sz="800" dirty="0">
              <a:solidFill>
                <a:srgbClr val="080808"/>
              </a:solidFill>
              <a:effectLst/>
            </a:endParaRP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0"/>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4" y="516324"/>
            <a:ext cx="1316159" cy="735633"/>
            <a:chOff x="472884" y="516324"/>
            <a:chExt cx="3156064" cy="735633"/>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sp>
        <p:nvSpPr>
          <p:cNvPr id="8" name="文本框 11"/>
          <p:cNvSpPr txBox="1"/>
          <p:nvPr/>
        </p:nvSpPr>
        <p:spPr>
          <a:xfrm>
            <a:off x="817325" y="697866"/>
            <a:ext cx="2825324"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algn="just">
              <a:spcBef>
                <a:spcPts val="0"/>
              </a:spcBef>
              <a:spcAft>
                <a:spcPts val="0"/>
              </a:spcAft>
            </a:pPr>
            <a:r>
              <a:rPr lang="zh-CN" altLang="en-US" sz="2000" b="1" kern="100" dirty="0">
                <a:latin typeface="+mj-ea"/>
                <a:ea typeface="+mj-ea"/>
                <a:cs typeface="Times New Roman" panose="02020503050405090304" pitchFamily="18" charset="0"/>
              </a:rPr>
              <a:t>代码</a:t>
            </a:r>
            <a:endParaRPr lang="zh-CN" altLang="en-US" sz="2000" b="1" kern="100" dirty="0">
              <a:effectLst/>
              <a:latin typeface="+mj-ea"/>
              <a:ea typeface="+mj-ea"/>
            </a:endParaRPr>
          </a:p>
        </p:txBody>
      </p:sp>
      <p:sp>
        <p:nvSpPr>
          <p:cNvPr id="10" name="文本框 9"/>
          <p:cNvSpPr txBox="1"/>
          <p:nvPr/>
        </p:nvSpPr>
        <p:spPr>
          <a:xfrm>
            <a:off x="1856515" y="1296627"/>
            <a:ext cx="4899078" cy="4599977"/>
          </a:xfrm>
          <a:prstGeom prst="rect">
            <a:avLst/>
          </a:prstGeom>
          <a:noFill/>
        </p:spPr>
        <p:txBody>
          <a:bodyPr wrap="square">
            <a:spAutoFit/>
          </a:bodyPr>
          <a:lstStyle/>
          <a:p>
            <a:pPr>
              <a:lnSpc>
                <a:spcPct val="150000"/>
              </a:lnSpc>
            </a:pPr>
            <a:r>
              <a:rPr lang="en-US" altLang="zh-CN" sz="700" i="1" dirty="0" err="1">
                <a:solidFill>
                  <a:srgbClr val="8C8C8C"/>
                </a:solidFill>
                <a:effectLst/>
              </a:rPr>
              <a:t>func</a:t>
            </a:r>
            <a:r>
              <a:rPr lang="en-US" altLang="zh-CN" sz="700" i="1" dirty="0">
                <a:solidFill>
                  <a:srgbClr val="8C8C8C"/>
                </a:solidFill>
                <a:effectLst/>
              </a:rPr>
              <a:t> </a:t>
            </a:r>
            <a:r>
              <a:rPr lang="en-US" altLang="zh-CN" sz="700" i="1" dirty="0" err="1">
                <a:solidFill>
                  <a:srgbClr val="8C8C8C"/>
                </a:solidFill>
                <a:effectLst/>
              </a:rPr>
              <a:t>GetAclRelevantLines</a:t>
            </a:r>
            <a:r>
              <a:rPr lang="en-US" altLang="zh-CN" sz="700" i="1" dirty="0">
                <a:solidFill>
                  <a:srgbClr val="8C8C8C"/>
                </a:solidFill>
                <a:effectLst/>
              </a:rPr>
              <a:t>(config1, config2, </a:t>
            </a:r>
            <a:r>
              <a:rPr lang="en-US" altLang="zh-CN" sz="700" i="1" dirty="0" err="1">
                <a:solidFill>
                  <a:srgbClr val="8C8C8C"/>
                </a:solidFill>
                <a:effectLst/>
              </a:rPr>
              <a:t>aclName</a:t>
            </a:r>
            <a:r>
              <a:rPr lang="en-US" altLang="zh-CN" sz="700" i="1" dirty="0">
                <a:solidFill>
                  <a:srgbClr val="8C8C8C"/>
                </a:solidFill>
                <a:effectLst/>
              </a:rPr>
              <a:t>, regions)</a:t>
            </a:r>
            <a:endParaRPr lang="en-US" altLang="zh-CN" sz="700" i="1" dirty="0">
              <a:solidFill>
                <a:srgbClr val="8C8C8C"/>
              </a:solidFill>
              <a:effectLst/>
            </a:endParaRPr>
          </a:p>
          <a:p>
            <a:pPr>
              <a:lnSpc>
                <a:spcPct val="150000"/>
              </a:lnSpc>
            </a:pPr>
            <a:r>
              <a:rPr lang="en-US" altLang="zh-CN" sz="700" i="1" dirty="0">
                <a:solidFill>
                  <a:srgbClr val="8C8C8C"/>
                </a:solidFill>
                <a:effectLst/>
              </a:rPr>
              <a:t>  result ← [ ]</a:t>
            </a:r>
            <a:endParaRPr lang="en-US" altLang="zh-CN" sz="700" i="1" dirty="0">
              <a:solidFill>
                <a:srgbClr val="8C8C8C"/>
              </a:solidFill>
              <a:effectLst/>
            </a:endParaRPr>
          </a:p>
          <a:p>
            <a:pPr>
              <a:lnSpc>
                <a:spcPct val="150000"/>
              </a:lnSpc>
            </a:pPr>
            <a:endParaRPr lang="en-US" altLang="zh-CN" sz="700" i="1" dirty="0">
              <a:solidFill>
                <a:srgbClr val="8C8C8C"/>
              </a:solidFill>
              <a:effectLst/>
            </a:endParaRPr>
          </a:p>
          <a:p>
            <a:pPr>
              <a:lnSpc>
                <a:spcPct val="150000"/>
              </a:lnSpc>
            </a:pPr>
            <a:r>
              <a:rPr lang="en-US" altLang="zh-CN" sz="700" i="1" dirty="0">
                <a:solidFill>
                  <a:srgbClr val="8C8C8C"/>
                </a:solidFill>
                <a:effectLst/>
              </a:rPr>
              <a:t>  // Step 1: </a:t>
            </a:r>
            <a:r>
              <a:rPr lang="zh-CN" altLang="en-US" sz="700" i="1" dirty="0">
                <a:solidFill>
                  <a:srgbClr val="8C8C8C"/>
                </a:solidFill>
                <a:effectLst/>
              </a:rPr>
              <a:t>初始化 </a:t>
            </a:r>
            <a:r>
              <a:rPr lang="en-US" altLang="zh-CN" sz="700" i="1" dirty="0">
                <a:solidFill>
                  <a:srgbClr val="8C8C8C"/>
                </a:solidFill>
                <a:effectLst/>
              </a:rPr>
              <a:t>Batfish </a:t>
            </a:r>
            <a:r>
              <a:rPr lang="zh-CN" altLang="en-US" sz="700" i="1" dirty="0">
                <a:solidFill>
                  <a:srgbClr val="8C8C8C"/>
                </a:solidFill>
                <a:effectLst/>
              </a:rPr>
              <a:t>对象，加载配置和结构信息</a:t>
            </a:r>
            <a:endParaRPr lang="zh-CN" altLang="en-US" sz="700" i="1" dirty="0">
              <a:solidFill>
                <a:srgbClr val="8C8C8C"/>
              </a:solidFill>
              <a:effectLst/>
            </a:endParaRPr>
          </a:p>
          <a:p>
            <a:pPr>
              <a:lnSpc>
                <a:spcPct val="150000"/>
              </a:lnSpc>
            </a:pPr>
            <a:r>
              <a:rPr lang="zh-CN" altLang="en-US" sz="700" i="1" dirty="0">
                <a:solidFill>
                  <a:srgbClr val="8C8C8C"/>
                </a:solidFill>
                <a:effectLst/>
              </a:rPr>
              <a:t>  </a:t>
            </a:r>
            <a:r>
              <a:rPr lang="en-US" altLang="zh-CN" sz="700" i="1" dirty="0">
                <a:solidFill>
                  <a:srgbClr val="8C8C8C"/>
                </a:solidFill>
                <a:effectLst/>
              </a:rPr>
              <a:t>batfish ← </a:t>
            </a:r>
            <a:r>
              <a:rPr lang="en-US" altLang="zh-CN" sz="700" i="1" dirty="0" err="1">
                <a:solidFill>
                  <a:srgbClr val="8C8C8C"/>
                </a:solidFill>
                <a:effectLst/>
              </a:rPr>
              <a:t>InitBatfish</a:t>
            </a:r>
            <a:r>
              <a:rPr lang="en-US" altLang="zh-CN" sz="700" i="1" dirty="0">
                <a:solidFill>
                  <a:srgbClr val="8C8C8C"/>
                </a:solidFill>
                <a:effectLst/>
              </a:rPr>
              <a:t>(config1, config2)</a:t>
            </a:r>
            <a:endParaRPr lang="en-US" altLang="zh-CN" sz="700" i="1" dirty="0">
              <a:solidFill>
                <a:srgbClr val="8C8C8C"/>
              </a:solidFill>
              <a:effectLst/>
            </a:endParaRPr>
          </a:p>
          <a:p>
            <a:pPr>
              <a:lnSpc>
                <a:spcPct val="150000"/>
              </a:lnSpc>
            </a:pPr>
            <a:r>
              <a:rPr lang="en-US" altLang="zh-CN" sz="700" i="1" dirty="0">
                <a:solidFill>
                  <a:srgbClr val="8C8C8C"/>
                </a:solidFill>
                <a:effectLst/>
              </a:rPr>
              <a:t>  acl1 ← </a:t>
            </a:r>
            <a:r>
              <a:rPr lang="en-US" altLang="zh-CN" sz="700" i="1" dirty="0" err="1">
                <a:solidFill>
                  <a:srgbClr val="8C8C8C"/>
                </a:solidFill>
                <a:effectLst/>
              </a:rPr>
              <a:t>LoadAcl</a:t>
            </a:r>
            <a:r>
              <a:rPr lang="en-US" altLang="zh-CN" sz="700" i="1" dirty="0">
                <a:solidFill>
                  <a:srgbClr val="8C8C8C"/>
                </a:solidFill>
                <a:effectLst/>
              </a:rPr>
              <a:t>(config1, </a:t>
            </a:r>
            <a:r>
              <a:rPr lang="en-US" altLang="zh-CN" sz="700" i="1" dirty="0" err="1">
                <a:solidFill>
                  <a:srgbClr val="8C8C8C"/>
                </a:solidFill>
                <a:effectLst/>
              </a:rPr>
              <a:t>aclName</a:t>
            </a:r>
            <a:r>
              <a:rPr lang="en-US" altLang="zh-CN" sz="700" i="1" dirty="0">
                <a:solidFill>
                  <a:srgbClr val="8C8C8C"/>
                </a:solidFill>
                <a:effectLst/>
              </a:rPr>
              <a:t>)</a:t>
            </a:r>
            <a:endParaRPr lang="en-US" altLang="zh-CN" sz="700" i="1" dirty="0">
              <a:solidFill>
                <a:srgbClr val="8C8C8C"/>
              </a:solidFill>
              <a:effectLst/>
            </a:endParaRPr>
          </a:p>
          <a:p>
            <a:pPr>
              <a:lnSpc>
                <a:spcPct val="150000"/>
              </a:lnSpc>
            </a:pPr>
            <a:r>
              <a:rPr lang="en-US" altLang="zh-CN" sz="700" i="1" dirty="0">
                <a:solidFill>
                  <a:srgbClr val="8C8C8C"/>
                </a:solidFill>
                <a:effectLst/>
              </a:rPr>
              <a:t>  acl2 ← </a:t>
            </a:r>
            <a:r>
              <a:rPr lang="en-US" altLang="zh-CN" sz="700" i="1" dirty="0" err="1">
                <a:solidFill>
                  <a:srgbClr val="8C8C8C"/>
                </a:solidFill>
                <a:effectLst/>
              </a:rPr>
              <a:t>LoadAcl</a:t>
            </a:r>
            <a:r>
              <a:rPr lang="en-US" altLang="zh-CN" sz="700" i="1" dirty="0">
                <a:solidFill>
                  <a:srgbClr val="8C8C8C"/>
                </a:solidFill>
                <a:effectLst/>
              </a:rPr>
              <a:t>(config2, </a:t>
            </a:r>
            <a:r>
              <a:rPr lang="en-US" altLang="zh-CN" sz="700" i="1" dirty="0" err="1">
                <a:solidFill>
                  <a:srgbClr val="8C8C8C"/>
                </a:solidFill>
                <a:effectLst/>
              </a:rPr>
              <a:t>aclName</a:t>
            </a:r>
            <a:r>
              <a:rPr lang="en-US" altLang="zh-CN" sz="700" i="1" dirty="0">
                <a:solidFill>
                  <a:srgbClr val="8C8C8C"/>
                </a:solidFill>
                <a:effectLst/>
              </a:rPr>
              <a:t>)</a:t>
            </a:r>
            <a:endParaRPr lang="en-US" altLang="zh-CN" sz="700" i="1" dirty="0">
              <a:solidFill>
                <a:srgbClr val="8C8C8C"/>
              </a:solidFill>
              <a:effectLst/>
            </a:endParaRPr>
          </a:p>
          <a:p>
            <a:pPr>
              <a:lnSpc>
                <a:spcPct val="150000"/>
              </a:lnSpc>
            </a:pPr>
            <a:endParaRPr lang="en-US" altLang="zh-CN" sz="700" i="1" dirty="0">
              <a:solidFill>
                <a:srgbClr val="8C8C8C"/>
              </a:solidFill>
              <a:effectLst/>
            </a:endParaRPr>
          </a:p>
          <a:p>
            <a:pPr>
              <a:lnSpc>
                <a:spcPct val="150000"/>
              </a:lnSpc>
            </a:pPr>
            <a:r>
              <a:rPr lang="en-US" altLang="zh-CN" sz="700" i="1" dirty="0">
                <a:solidFill>
                  <a:srgbClr val="8C8C8C"/>
                </a:solidFill>
                <a:effectLst/>
              </a:rPr>
              <a:t>  // Step 2: </a:t>
            </a:r>
            <a:r>
              <a:rPr lang="zh-CN" altLang="en-US" sz="700" i="1" dirty="0">
                <a:solidFill>
                  <a:srgbClr val="8C8C8C"/>
                </a:solidFill>
                <a:effectLst/>
              </a:rPr>
              <a:t>对两个配置中的 </a:t>
            </a:r>
            <a:r>
              <a:rPr lang="en-US" altLang="zh-CN" sz="700" i="1" dirty="0">
                <a:solidFill>
                  <a:srgbClr val="8C8C8C"/>
                </a:solidFill>
                <a:effectLst/>
              </a:rPr>
              <a:t>ACL </a:t>
            </a:r>
            <a:r>
              <a:rPr lang="zh-CN" altLang="en-US" sz="700" i="1" dirty="0">
                <a:solidFill>
                  <a:srgbClr val="8C8C8C"/>
                </a:solidFill>
                <a:effectLst/>
              </a:rPr>
              <a:t>提取配置行号与行内容</a:t>
            </a:r>
            <a:endParaRPr lang="zh-CN" altLang="en-US" sz="700" i="1" dirty="0">
              <a:solidFill>
                <a:srgbClr val="8C8C8C"/>
              </a:solidFill>
              <a:effectLst/>
            </a:endParaRPr>
          </a:p>
          <a:p>
            <a:pPr>
              <a:lnSpc>
                <a:spcPct val="150000"/>
              </a:lnSpc>
            </a:pPr>
            <a:r>
              <a:rPr lang="zh-CN" altLang="en-US" sz="700" i="1" dirty="0">
                <a:solidFill>
                  <a:srgbClr val="8C8C8C"/>
                </a:solidFill>
                <a:effectLst/>
              </a:rPr>
              <a:t>  </a:t>
            </a:r>
            <a:r>
              <a:rPr lang="en-US" altLang="zh-CN" sz="700" i="1" dirty="0">
                <a:solidFill>
                  <a:srgbClr val="8C8C8C"/>
                </a:solidFill>
                <a:effectLst/>
              </a:rPr>
              <a:t>lines1 ← </a:t>
            </a:r>
            <a:r>
              <a:rPr lang="en-US" altLang="zh-CN" sz="700" i="1" dirty="0" err="1">
                <a:solidFill>
                  <a:srgbClr val="8C8C8C"/>
                </a:solidFill>
                <a:effectLst/>
              </a:rPr>
              <a:t>ExtractAclLines</a:t>
            </a:r>
            <a:r>
              <a:rPr lang="en-US" altLang="zh-CN" sz="700" i="1" dirty="0">
                <a:solidFill>
                  <a:srgbClr val="8C8C8C"/>
                </a:solidFill>
                <a:effectLst/>
              </a:rPr>
              <a:t>(config1, acl1)</a:t>
            </a:r>
            <a:endParaRPr lang="en-US" altLang="zh-CN" sz="700" i="1" dirty="0">
              <a:solidFill>
                <a:srgbClr val="8C8C8C"/>
              </a:solidFill>
              <a:effectLst/>
            </a:endParaRPr>
          </a:p>
          <a:p>
            <a:pPr>
              <a:lnSpc>
                <a:spcPct val="150000"/>
              </a:lnSpc>
            </a:pPr>
            <a:r>
              <a:rPr lang="en-US" altLang="zh-CN" sz="700" i="1" dirty="0">
                <a:solidFill>
                  <a:srgbClr val="8C8C8C"/>
                </a:solidFill>
                <a:effectLst/>
              </a:rPr>
              <a:t>  lines2 ← </a:t>
            </a:r>
            <a:r>
              <a:rPr lang="en-US" altLang="zh-CN" sz="700" i="1" dirty="0" err="1">
                <a:solidFill>
                  <a:srgbClr val="8C8C8C"/>
                </a:solidFill>
                <a:effectLst/>
              </a:rPr>
              <a:t>ExtractAclLines</a:t>
            </a:r>
            <a:r>
              <a:rPr lang="en-US" altLang="zh-CN" sz="700" i="1" dirty="0">
                <a:solidFill>
                  <a:srgbClr val="8C8C8C"/>
                </a:solidFill>
                <a:effectLst/>
              </a:rPr>
              <a:t>(config2, acl2)</a:t>
            </a:r>
            <a:endParaRPr lang="en-US" altLang="zh-CN" sz="700" i="1" dirty="0">
              <a:solidFill>
                <a:srgbClr val="8C8C8C"/>
              </a:solidFill>
              <a:effectLst/>
            </a:endParaRPr>
          </a:p>
          <a:p>
            <a:pPr>
              <a:lnSpc>
                <a:spcPct val="150000"/>
              </a:lnSpc>
            </a:pPr>
            <a:endParaRPr lang="en-US" altLang="zh-CN" sz="700" i="1" dirty="0">
              <a:solidFill>
                <a:srgbClr val="8C8C8C"/>
              </a:solidFill>
              <a:effectLst/>
            </a:endParaRPr>
          </a:p>
          <a:p>
            <a:pPr>
              <a:lnSpc>
                <a:spcPct val="150000"/>
              </a:lnSpc>
            </a:pPr>
            <a:r>
              <a:rPr lang="en-US" altLang="zh-CN" sz="700" i="1" dirty="0">
                <a:solidFill>
                  <a:srgbClr val="8C8C8C"/>
                </a:solidFill>
                <a:effectLst/>
              </a:rPr>
              <a:t>  // Step 3: </a:t>
            </a:r>
            <a:r>
              <a:rPr lang="zh-CN" altLang="en-US" sz="700" i="1" dirty="0">
                <a:solidFill>
                  <a:srgbClr val="8C8C8C"/>
                </a:solidFill>
                <a:effectLst/>
              </a:rPr>
              <a:t>提取 </a:t>
            </a:r>
            <a:r>
              <a:rPr lang="en-US" altLang="zh-CN" sz="700" i="1" dirty="0">
                <a:solidFill>
                  <a:srgbClr val="8C8C8C"/>
                </a:solidFill>
                <a:effectLst/>
              </a:rPr>
              <a:t>ACL </a:t>
            </a:r>
            <a:r>
              <a:rPr lang="zh-CN" altLang="en-US" sz="700" i="1" dirty="0">
                <a:solidFill>
                  <a:srgbClr val="8C8C8C"/>
                </a:solidFill>
                <a:effectLst/>
              </a:rPr>
              <a:t>中与指定 </a:t>
            </a:r>
            <a:r>
              <a:rPr lang="en-US" altLang="zh-CN" sz="700" i="1" dirty="0">
                <a:solidFill>
                  <a:srgbClr val="8C8C8C"/>
                </a:solidFill>
                <a:effectLst/>
              </a:rPr>
              <a:t>header space </a:t>
            </a:r>
            <a:r>
              <a:rPr lang="zh-CN" altLang="en-US" sz="700" i="1" dirty="0">
                <a:solidFill>
                  <a:srgbClr val="8C8C8C"/>
                </a:solidFill>
                <a:effectLst/>
              </a:rPr>
              <a:t>匹配的条目</a:t>
            </a:r>
            <a:endParaRPr lang="zh-CN" altLang="en-US" sz="700" i="1" dirty="0">
              <a:solidFill>
                <a:srgbClr val="8C8C8C"/>
              </a:solidFill>
              <a:effectLst/>
            </a:endParaRPr>
          </a:p>
          <a:p>
            <a:pPr>
              <a:lnSpc>
                <a:spcPct val="150000"/>
              </a:lnSpc>
            </a:pPr>
            <a:r>
              <a:rPr lang="zh-CN" altLang="en-US" sz="700" i="1" dirty="0">
                <a:solidFill>
                  <a:srgbClr val="8C8C8C"/>
                </a:solidFill>
                <a:effectLst/>
              </a:rPr>
              <a:t>  </a:t>
            </a:r>
            <a:r>
              <a:rPr lang="en-US" altLang="zh-CN" sz="700" i="1" dirty="0">
                <a:solidFill>
                  <a:srgbClr val="8C8C8C"/>
                </a:solidFill>
                <a:effectLst/>
              </a:rPr>
              <a:t>matchedLines1 ← </a:t>
            </a:r>
            <a:r>
              <a:rPr lang="en-US" altLang="zh-CN" sz="700" i="1" dirty="0" err="1">
                <a:solidFill>
                  <a:srgbClr val="8C8C8C"/>
                </a:solidFill>
                <a:effectLst/>
              </a:rPr>
              <a:t>MatchAclLinesToRegions</a:t>
            </a:r>
            <a:r>
              <a:rPr lang="en-US" altLang="zh-CN" sz="700" i="1" dirty="0">
                <a:solidFill>
                  <a:srgbClr val="8C8C8C"/>
                </a:solidFill>
                <a:effectLst/>
              </a:rPr>
              <a:t>(acl1, regions)</a:t>
            </a:r>
            <a:endParaRPr lang="en-US" altLang="zh-CN" sz="700" i="1" dirty="0">
              <a:solidFill>
                <a:srgbClr val="8C8C8C"/>
              </a:solidFill>
              <a:effectLst/>
            </a:endParaRPr>
          </a:p>
          <a:p>
            <a:pPr>
              <a:lnSpc>
                <a:spcPct val="150000"/>
              </a:lnSpc>
            </a:pPr>
            <a:r>
              <a:rPr lang="en-US" altLang="zh-CN" sz="700" i="1" dirty="0">
                <a:solidFill>
                  <a:srgbClr val="8C8C8C"/>
                </a:solidFill>
                <a:effectLst/>
              </a:rPr>
              <a:t>  matchedLines2 ← </a:t>
            </a:r>
            <a:r>
              <a:rPr lang="en-US" altLang="zh-CN" sz="700" i="1" dirty="0" err="1">
                <a:solidFill>
                  <a:srgbClr val="8C8C8C"/>
                </a:solidFill>
                <a:effectLst/>
              </a:rPr>
              <a:t>MatchAclLinesToRegions</a:t>
            </a:r>
            <a:r>
              <a:rPr lang="en-US" altLang="zh-CN" sz="700" i="1" dirty="0">
                <a:solidFill>
                  <a:srgbClr val="8C8C8C"/>
                </a:solidFill>
                <a:effectLst/>
              </a:rPr>
              <a:t>(acl2, regions)</a:t>
            </a:r>
            <a:endParaRPr lang="en-US" altLang="zh-CN" sz="700" i="1" dirty="0">
              <a:solidFill>
                <a:srgbClr val="8C8C8C"/>
              </a:solidFill>
              <a:effectLst/>
            </a:endParaRPr>
          </a:p>
          <a:p>
            <a:pPr>
              <a:lnSpc>
                <a:spcPct val="150000"/>
              </a:lnSpc>
            </a:pPr>
            <a:endParaRPr lang="en-US" altLang="zh-CN" sz="700" i="1" dirty="0">
              <a:solidFill>
                <a:srgbClr val="8C8C8C"/>
              </a:solidFill>
              <a:effectLst/>
            </a:endParaRPr>
          </a:p>
          <a:p>
            <a:pPr>
              <a:lnSpc>
                <a:spcPct val="150000"/>
              </a:lnSpc>
            </a:pPr>
            <a:r>
              <a:rPr lang="en-US" altLang="zh-CN" sz="700" i="1" dirty="0">
                <a:solidFill>
                  <a:srgbClr val="8C8C8C"/>
                </a:solidFill>
                <a:effectLst/>
              </a:rPr>
              <a:t>  // Step 4: </a:t>
            </a:r>
            <a:r>
              <a:rPr lang="zh-CN" altLang="en-US" sz="700" i="1" dirty="0">
                <a:solidFill>
                  <a:srgbClr val="8C8C8C"/>
                </a:solidFill>
                <a:effectLst/>
              </a:rPr>
              <a:t>根据设备厂商类型（</a:t>
            </a:r>
            <a:r>
              <a:rPr lang="en-US" altLang="zh-CN" sz="700" i="1" dirty="0">
                <a:solidFill>
                  <a:srgbClr val="8C8C8C"/>
                </a:solidFill>
                <a:effectLst/>
              </a:rPr>
              <a:t>Cisco / Juniper</a:t>
            </a:r>
            <a:r>
              <a:rPr lang="zh-CN" altLang="en-US" sz="700" i="1" dirty="0">
                <a:solidFill>
                  <a:srgbClr val="8C8C8C"/>
                </a:solidFill>
                <a:effectLst/>
              </a:rPr>
              <a:t>）输出匹配配置</a:t>
            </a:r>
            <a:endParaRPr lang="zh-CN" altLang="en-US" sz="700" i="1" dirty="0">
              <a:solidFill>
                <a:srgbClr val="8C8C8C"/>
              </a:solidFill>
              <a:effectLst/>
            </a:endParaRPr>
          </a:p>
          <a:p>
            <a:pPr>
              <a:lnSpc>
                <a:spcPct val="150000"/>
              </a:lnSpc>
            </a:pPr>
            <a:r>
              <a:rPr lang="zh-CN" altLang="en-US" sz="700" i="1" dirty="0">
                <a:solidFill>
                  <a:srgbClr val="8C8C8C"/>
                </a:solidFill>
                <a:effectLst/>
              </a:rPr>
              <a:t>  </a:t>
            </a:r>
            <a:r>
              <a:rPr lang="en-US" altLang="zh-CN" sz="700" i="1" dirty="0">
                <a:solidFill>
                  <a:srgbClr val="8C8C8C"/>
                </a:solidFill>
                <a:effectLst/>
              </a:rPr>
              <a:t>if Vendor(config1) == "cisco"</a:t>
            </a:r>
            <a:endParaRPr lang="en-US" altLang="zh-CN" sz="700" i="1" dirty="0">
              <a:solidFill>
                <a:srgbClr val="8C8C8C"/>
              </a:solidFill>
              <a:effectLst/>
            </a:endParaRPr>
          </a:p>
          <a:p>
            <a:pPr>
              <a:lnSpc>
                <a:spcPct val="150000"/>
              </a:lnSpc>
            </a:pPr>
            <a:r>
              <a:rPr lang="en-US" altLang="zh-CN" sz="700" i="1" dirty="0">
                <a:solidFill>
                  <a:srgbClr val="8C8C8C"/>
                </a:solidFill>
                <a:effectLst/>
              </a:rPr>
              <a:t>    result ← </a:t>
            </a:r>
            <a:r>
              <a:rPr lang="en-US" altLang="zh-CN" sz="700" i="1" dirty="0" err="1">
                <a:solidFill>
                  <a:srgbClr val="8C8C8C"/>
                </a:solidFill>
                <a:effectLst/>
              </a:rPr>
              <a:t>result.append</a:t>
            </a:r>
            <a:r>
              <a:rPr lang="en-US" altLang="zh-CN" sz="700" i="1" dirty="0">
                <a:solidFill>
                  <a:srgbClr val="8C8C8C"/>
                </a:solidFill>
                <a:effectLst/>
              </a:rPr>
              <a:t>(</a:t>
            </a:r>
            <a:r>
              <a:rPr lang="en-US" altLang="zh-CN" sz="700" i="1" dirty="0" err="1">
                <a:solidFill>
                  <a:srgbClr val="8C8C8C"/>
                </a:solidFill>
                <a:effectLst/>
              </a:rPr>
              <a:t>FormatCiscoLines</a:t>
            </a:r>
            <a:r>
              <a:rPr lang="en-US" altLang="zh-CN" sz="700" i="1" dirty="0">
                <a:solidFill>
                  <a:srgbClr val="8C8C8C"/>
                </a:solidFill>
                <a:effectLst/>
              </a:rPr>
              <a:t>(lines1, matchedLines1))</a:t>
            </a:r>
            <a:endParaRPr lang="en-US" altLang="zh-CN" sz="700" i="1" dirty="0">
              <a:solidFill>
                <a:srgbClr val="8C8C8C"/>
              </a:solidFill>
              <a:effectLst/>
            </a:endParaRPr>
          </a:p>
          <a:p>
            <a:pPr>
              <a:lnSpc>
                <a:spcPct val="150000"/>
              </a:lnSpc>
            </a:pPr>
            <a:r>
              <a:rPr lang="en-US" altLang="zh-CN" sz="700" i="1" dirty="0">
                <a:solidFill>
                  <a:srgbClr val="8C8C8C"/>
                </a:solidFill>
                <a:effectLst/>
              </a:rPr>
              <a:t>  else if Vendor(config1) == "juniper"</a:t>
            </a:r>
            <a:endParaRPr lang="en-US" altLang="zh-CN" sz="700" i="1" dirty="0">
              <a:solidFill>
                <a:srgbClr val="8C8C8C"/>
              </a:solidFill>
              <a:effectLst/>
            </a:endParaRPr>
          </a:p>
          <a:p>
            <a:pPr>
              <a:lnSpc>
                <a:spcPct val="150000"/>
              </a:lnSpc>
            </a:pPr>
            <a:r>
              <a:rPr lang="en-US" altLang="zh-CN" sz="700" i="1" dirty="0">
                <a:solidFill>
                  <a:srgbClr val="8C8C8C"/>
                </a:solidFill>
                <a:effectLst/>
              </a:rPr>
              <a:t>    result ← </a:t>
            </a:r>
            <a:r>
              <a:rPr lang="en-US" altLang="zh-CN" sz="700" i="1" dirty="0" err="1">
                <a:solidFill>
                  <a:srgbClr val="8C8C8C"/>
                </a:solidFill>
                <a:effectLst/>
              </a:rPr>
              <a:t>result.append</a:t>
            </a:r>
            <a:r>
              <a:rPr lang="en-US" altLang="zh-CN" sz="700" i="1" dirty="0">
                <a:solidFill>
                  <a:srgbClr val="8C8C8C"/>
                </a:solidFill>
                <a:effectLst/>
              </a:rPr>
              <a:t>(</a:t>
            </a:r>
            <a:r>
              <a:rPr lang="en-US" altLang="zh-CN" sz="700" i="1" dirty="0" err="1">
                <a:solidFill>
                  <a:srgbClr val="8C8C8C"/>
                </a:solidFill>
                <a:effectLst/>
              </a:rPr>
              <a:t>FormatJuniperLines</a:t>
            </a:r>
            <a:r>
              <a:rPr lang="en-US" altLang="zh-CN" sz="700" i="1" dirty="0">
                <a:solidFill>
                  <a:srgbClr val="8C8C8C"/>
                </a:solidFill>
                <a:effectLst/>
              </a:rPr>
              <a:t>(lines1, matchedLines1))</a:t>
            </a:r>
            <a:endParaRPr lang="en-US" altLang="zh-CN" sz="700" i="1" dirty="0">
              <a:solidFill>
                <a:srgbClr val="8C8C8C"/>
              </a:solidFill>
              <a:effectLst/>
            </a:endParaRPr>
          </a:p>
          <a:p>
            <a:pPr>
              <a:lnSpc>
                <a:spcPct val="150000"/>
              </a:lnSpc>
            </a:pPr>
            <a:endParaRPr lang="en-US" altLang="zh-CN" sz="700" i="1" dirty="0">
              <a:solidFill>
                <a:srgbClr val="8C8C8C"/>
              </a:solidFill>
              <a:effectLst/>
            </a:endParaRPr>
          </a:p>
          <a:p>
            <a:pPr>
              <a:lnSpc>
                <a:spcPct val="150000"/>
              </a:lnSpc>
            </a:pPr>
            <a:r>
              <a:rPr lang="en-US" altLang="zh-CN" sz="700" i="1" dirty="0">
                <a:solidFill>
                  <a:srgbClr val="8C8C8C"/>
                </a:solidFill>
                <a:effectLst/>
              </a:rPr>
              <a:t>  if Vendor(config2) == "cisco"</a:t>
            </a:r>
            <a:endParaRPr lang="en-US" altLang="zh-CN" sz="700" i="1" dirty="0">
              <a:solidFill>
                <a:srgbClr val="8C8C8C"/>
              </a:solidFill>
              <a:effectLst/>
            </a:endParaRPr>
          </a:p>
          <a:p>
            <a:pPr>
              <a:lnSpc>
                <a:spcPct val="150000"/>
              </a:lnSpc>
            </a:pPr>
            <a:r>
              <a:rPr lang="en-US" altLang="zh-CN" sz="700" i="1" dirty="0">
                <a:solidFill>
                  <a:srgbClr val="8C8C8C"/>
                </a:solidFill>
                <a:effectLst/>
              </a:rPr>
              <a:t>    result ← </a:t>
            </a:r>
            <a:r>
              <a:rPr lang="en-US" altLang="zh-CN" sz="700" i="1" dirty="0" err="1">
                <a:solidFill>
                  <a:srgbClr val="8C8C8C"/>
                </a:solidFill>
                <a:effectLst/>
              </a:rPr>
              <a:t>result.append</a:t>
            </a:r>
            <a:r>
              <a:rPr lang="en-US" altLang="zh-CN" sz="700" i="1" dirty="0">
                <a:solidFill>
                  <a:srgbClr val="8C8C8C"/>
                </a:solidFill>
                <a:effectLst/>
              </a:rPr>
              <a:t>(</a:t>
            </a:r>
            <a:r>
              <a:rPr lang="en-US" altLang="zh-CN" sz="700" i="1" dirty="0" err="1">
                <a:solidFill>
                  <a:srgbClr val="8C8C8C"/>
                </a:solidFill>
                <a:effectLst/>
              </a:rPr>
              <a:t>FormatCiscoLines</a:t>
            </a:r>
            <a:r>
              <a:rPr lang="en-US" altLang="zh-CN" sz="700" i="1" dirty="0">
                <a:solidFill>
                  <a:srgbClr val="8C8C8C"/>
                </a:solidFill>
                <a:effectLst/>
              </a:rPr>
              <a:t>(lines2, matchedLines2))</a:t>
            </a:r>
            <a:endParaRPr lang="en-US" altLang="zh-CN" sz="700" i="1" dirty="0">
              <a:solidFill>
                <a:srgbClr val="8C8C8C"/>
              </a:solidFill>
              <a:effectLst/>
            </a:endParaRPr>
          </a:p>
          <a:p>
            <a:pPr>
              <a:lnSpc>
                <a:spcPct val="150000"/>
              </a:lnSpc>
            </a:pPr>
            <a:r>
              <a:rPr lang="en-US" altLang="zh-CN" sz="700" i="1" dirty="0">
                <a:solidFill>
                  <a:srgbClr val="8C8C8C"/>
                </a:solidFill>
                <a:effectLst/>
              </a:rPr>
              <a:t>  else if Vendor(config2) == "juniper"</a:t>
            </a:r>
            <a:endParaRPr lang="en-US" altLang="zh-CN" sz="700" i="1" dirty="0">
              <a:solidFill>
                <a:srgbClr val="8C8C8C"/>
              </a:solidFill>
              <a:effectLst/>
            </a:endParaRPr>
          </a:p>
          <a:p>
            <a:pPr>
              <a:lnSpc>
                <a:spcPct val="150000"/>
              </a:lnSpc>
            </a:pPr>
            <a:r>
              <a:rPr lang="en-US" altLang="zh-CN" sz="700" i="1" dirty="0">
                <a:solidFill>
                  <a:srgbClr val="8C8C8C"/>
                </a:solidFill>
                <a:effectLst/>
              </a:rPr>
              <a:t>    result ← </a:t>
            </a:r>
            <a:r>
              <a:rPr lang="en-US" altLang="zh-CN" sz="700" i="1" dirty="0" err="1">
                <a:solidFill>
                  <a:srgbClr val="8C8C8C"/>
                </a:solidFill>
                <a:effectLst/>
              </a:rPr>
              <a:t>result.append</a:t>
            </a:r>
            <a:r>
              <a:rPr lang="en-US" altLang="zh-CN" sz="700" i="1" dirty="0">
                <a:solidFill>
                  <a:srgbClr val="8C8C8C"/>
                </a:solidFill>
                <a:effectLst/>
              </a:rPr>
              <a:t>(</a:t>
            </a:r>
            <a:r>
              <a:rPr lang="en-US" altLang="zh-CN" sz="700" i="1" dirty="0" err="1">
                <a:solidFill>
                  <a:srgbClr val="8C8C8C"/>
                </a:solidFill>
                <a:effectLst/>
              </a:rPr>
              <a:t>FormatJuniperLines</a:t>
            </a:r>
            <a:r>
              <a:rPr lang="en-US" altLang="zh-CN" sz="700" i="1" dirty="0">
                <a:solidFill>
                  <a:srgbClr val="8C8C8C"/>
                </a:solidFill>
                <a:effectLst/>
              </a:rPr>
              <a:t>(lines2, matchedLines2))</a:t>
            </a:r>
            <a:endParaRPr lang="en-US" altLang="zh-CN" sz="700" i="1" dirty="0">
              <a:solidFill>
                <a:srgbClr val="8C8C8C"/>
              </a:solidFill>
              <a:effectLst/>
            </a:endParaRPr>
          </a:p>
          <a:p>
            <a:pPr>
              <a:lnSpc>
                <a:spcPct val="150000"/>
              </a:lnSpc>
            </a:pPr>
            <a:endParaRPr lang="en-US" altLang="zh-CN" sz="700" i="1" dirty="0">
              <a:solidFill>
                <a:srgbClr val="8C8C8C"/>
              </a:solidFill>
              <a:effectLst/>
            </a:endParaRPr>
          </a:p>
          <a:p>
            <a:pPr>
              <a:lnSpc>
                <a:spcPct val="150000"/>
              </a:lnSpc>
            </a:pPr>
            <a:r>
              <a:rPr lang="en-US" altLang="zh-CN" sz="700" i="1" dirty="0">
                <a:solidFill>
                  <a:srgbClr val="8C8C8C"/>
                </a:solidFill>
                <a:effectLst/>
              </a:rPr>
              <a:t>  return result</a:t>
            </a:r>
            <a:endParaRPr lang="en-US" altLang="zh-CN" sz="700" i="1" dirty="0">
              <a:solidFill>
                <a:srgbClr val="8C8C8C"/>
              </a:solidFill>
              <a:effectLst/>
            </a:endParaRP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0"/>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4" y="516324"/>
            <a:ext cx="3156064" cy="735633"/>
            <a:chOff x="472884" y="516324"/>
            <a:chExt cx="3156064" cy="735633"/>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7" name="文本框 11"/>
            <p:cNvSpPr txBox="1"/>
            <p:nvPr/>
          </p:nvSpPr>
          <p:spPr>
            <a:xfrm>
              <a:off x="638254" y="653308"/>
              <a:ext cx="2825324"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altLang="zh-CN" sz="2400" b="0" kern="100" dirty="0">
                  <a:effectLst/>
                  <a:latin typeface="JetBrains Mono" panose="02000009000000000000" pitchFamily="49" charset="0"/>
                  <a:ea typeface="JetBrains Mono" panose="02000009000000000000" pitchFamily="49" charset="0"/>
                  <a:cs typeface="JetBrains Mono" panose="02000009000000000000" pitchFamily="49" charset="0"/>
                </a:rPr>
                <a:t>Introduction</a:t>
              </a:r>
              <a:endParaRPr lang="en-GB" altLang="zh-CN" sz="2400" b="0" kern="100" dirty="0">
                <a:effectLst/>
                <a:latin typeface="JetBrains Mono" panose="02000009000000000000" pitchFamily="49" charset="0"/>
                <a:ea typeface="JetBrains Mono" panose="02000009000000000000" pitchFamily="49" charset="0"/>
                <a:cs typeface="JetBrains Mono" panose="02000009000000000000" pitchFamily="49" charset="0"/>
              </a:endParaRPr>
            </a:p>
          </p:txBody>
        </p:sp>
      </p:grpSp>
      <p:sp>
        <p:nvSpPr>
          <p:cNvPr id="34" name="文本框 33"/>
          <p:cNvSpPr txBox="1"/>
          <p:nvPr/>
        </p:nvSpPr>
        <p:spPr>
          <a:xfrm>
            <a:off x="638254" y="1444553"/>
            <a:ext cx="4711507" cy="4841005"/>
          </a:xfrm>
          <a:prstGeom prst="rect">
            <a:avLst/>
          </a:prstGeom>
          <a:noFill/>
        </p:spPr>
        <p:txBody>
          <a:bodyPr wrap="square" rtlCol="0">
            <a:spAutoFit/>
          </a:bodyPr>
          <a:lstStyle/>
          <a:p>
            <a:pPr>
              <a:lnSpc>
                <a:spcPct val="150000"/>
              </a:lnSpc>
            </a:pPr>
            <a:r>
              <a:rPr lang="zh-CN" altLang="en-GB" sz="2000" b="1" kern="100" dirty="0">
                <a:effectLst/>
                <a:latin typeface="JetBrains Mono" panose="02000009000000000000" pitchFamily="49" charset="0"/>
                <a:ea typeface="JetBrains Mono" panose="02000009000000000000" pitchFamily="49" charset="0"/>
                <a:cs typeface="JetBrains Mono" panose="02000009000000000000" pitchFamily="49" charset="0"/>
              </a:rPr>
              <a:t>任务</a:t>
            </a:r>
            <a:r>
              <a:rPr lang="zh-CN" altLang="en-US" sz="2000" b="1" kern="100" dirty="0">
                <a:effectLst/>
                <a:latin typeface="JetBrains Mono" panose="02000009000000000000" pitchFamily="49" charset="0"/>
                <a:ea typeface="JetBrains Mono" panose="02000009000000000000" pitchFamily="49" charset="0"/>
                <a:cs typeface="JetBrains Mono" panose="02000009000000000000" pitchFamily="49" charset="0"/>
              </a:rPr>
              <a:t>：</a:t>
            </a:r>
            <a:endParaRPr lang="en-US" altLang="zh-CN" sz="2000" b="1" kern="100" dirty="0">
              <a:effectLst/>
              <a:latin typeface="JetBrains Mono" panose="02000009000000000000" pitchFamily="49" charset="0"/>
              <a:ea typeface="JetBrains Mono" panose="02000009000000000000" pitchFamily="49" charset="0"/>
              <a:cs typeface="JetBrains Mono" panose="02000009000000000000" pitchFamily="49" charset="0"/>
            </a:endParaRPr>
          </a:p>
          <a:p>
            <a:pPr>
              <a:lnSpc>
                <a:spcPct val="150000"/>
              </a:lnSpc>
            </a:pPr>
            <a:r>
              <a:rPr lang="en-US" altLang="zh-CN" kern="100" dirty="0">
                <a:latin typeface="宋体" panose="02010600030101010101" pitchFamily="2" charset="-122"/>
                <a:ea typeface="宋体" panose="02010600030101010101" pitchFamily="2" charset="-122"/>
                <a:cs typeface="JetBrains Mono" panose="02000009000000000000" pitchFamily="49" charset="0"/>
              </a:rPr>
              <a:t>1.</a:t>
            </a:r>
            <a:r>
              <a:rPr lang="zh-CN" altLang="en-US" kern="100" dirty="0">
                <a:latin typeface="宋体" panose="02010600030101010101" pitchFamily="2" charset="-122"/>
                <a:ea typeface="宋体" panose="02010600030101010101" pitchFamily="2" charset="-122"/>
                <a:cs typeface="JetBrains Mono" panose="02000009000000000000" pitchFamily="49" charset="0"/>
              </a:rPr>
              <a:t> 备用路由器的配置更新</a:t>
            </a:r>
            <a:endParaRPr lang="en-US" altLang="zh-CN" kern="100" dirty="0">
              <a:latin typeface="宋体" panose="02010600030101010101" pitchFamily="2" charset="-122"/>
              <a:ea typeface="宋体" panose="02010600030101010101" pitchFamily="2" charset="-122"/>
              <a:cs typeface="JetBrains Mono" panose="02000009000000000000" pitchFamily="49" charset="0"/>
            </a:endParaRPr>
          </a:p>
          <a:p>
            <a:pPr>
              <a:lnSpc>
                <a:spcPct val="150000"/>
              </a:lnSpc>
            </a:pPr>
            <a:r>
              <a:rPr lang="en-US" altLang="zh-CN" kern="100" dirty="0">
                <a:effectLst/>
                <a:latin typeface="宋体" panose="02010600030101010101" pitchFamily="2" charset="-122"/>
                <a:ea typeface="宋体" panose="02010600030101010101" pitchFamily="2" charset="-122"/>
                <a:cs typeface="JetBrains Mono" panose="02000009000000000000" pitchFamily="49" charset="0"/>
              </a:rPr>
              <a:t>2.</a:t>
            </a:r>
            <a:r>
              <a:rPr lang="zh-CN" altLang="en-US" kern="100" dirty="0">
                <a:effectLst/>
                <a:latin typeface="宋体" panose="02010600030101010101" pitchFamily="2" charset="-122"/>
                <a:ea typeface="宋体" panose="02010600030101010101" pitchFamily="2" charset="-122"/>
                <a:cs typeface="JetBrains Mono" panose="02000009000000000000" pitchFamily="49" charset="0"/>
              </a:rPr>
              <a:t> </a:t>
            </a:r>
            <a:r>
              <a:rPr lang="zh-CN" altLang="en-GB" kern="100" dirty="0">
                <a:effectLst/>
                <a:latin typeface="宋体" panose="02010600030101010101" pitchFamily="2" charset="-122"/>
                <a:ea typeface="宋体" panose="02010600030101010101" pitchFamily="2" charset="-122"/>
                <a:cs typeface="JetBrains Mono" panose="02000009000000000000" pitchFamily="49" charset="0"/>
              </a:rPr>
              <a:t>路由器</a:t>
            </a:r>
            <a:r>
              <a:rPr lang="zh-CN" altLang="en-US" kern="100" dirty="0">
                <a:effectLst/>
                <a:latin typeface="宋体" panose="02010600030101010101" pitchFamily="2" charset="-122"/>
                <a:ea typeface="宋体" panose="02010600030101010101" pitchFamily="2" charset="-122"/>
                <a:cs typeface="JetBrains Mono" panose="02000009000000000000" pitchFamily="49" charset="0"/>
              </a:rPr>
              <a:t>替换的配置更新</a:t>
            </a:r>
            <a:endParaRPr lang="en-US" altLang="zh-CN" kern="100" dirty="0">
              <a:effectLst/>
              <a:latin typeface="宋体" panose="02010600030101010101" pitchFamily="2" charset="-122"/>
              <a:ea typeface="宋体" panose="02010600030101010101" pitchFamily="2" charset="-122"/>
              <a:cs typeface="JetBrains Mono" panose="02000009000000000000" pitchFamily="49" charset="0"/>
            </a:endParaRPr>
          </a:p>
          <a:p>
            <a:pPr>
              <a:lnSpc>
                <a:spcPct val="150000"/>
              </a:lnSpc>
            </a:pPr>
            <a:endParaRPr lang="en-US" altLang="zh-CN" sz="2000" kern="100" dirty="0">
              <a:latin typeface="JetBrains Mono" panose="02000009000000000000" pitchFamily="49" charset="0"/>
              <a:ea typeface="JetBrains Mono" panose="02000009000000000000" pitchFamily="49" charset="0"/>
              <a:cs typeface="JetBrains Mono" panose="02000009000000000000" pitchFamily="49" charset="0"/>
            </a:endParaRPr>
          </a:p>
          <a:p>
            <a:pPr>
              <a:lnSpc>
                <a:spcPct val="150000"/>
              </a:lnSpc>
            </a:pPr>
            <a:r>
              <a:rPr lang="en-US" altLang="zh-CN" sz="2000" b="1" kern="100" dirty="0">
                <a:effectLst/>
                <a:latin typeface="JetBrains Mono" panose="02000009000000000000" pitchFamily="49" charset="0"/>
                <a:ea typeface="JetBrains Mono" panose="02000009000000000000" pitchFamily="49" charset="0"/>
                <a:cs typeface="JetBrains Mono" panose="02000009000000000000" pitchFamily="49" charset="0"/>
              </a:rPr>
              <a:t>Vs </a:t>
            </a:r>
            <a:r>
              <a:rPr lang="en-GB" altLang="zh-CN" sz="1800" b="1" kern="100" dirty="0">
                <a:effectLst/>
                <a:latin typeface="JetBrains Mono" panose="02000009000000000000" pitchFamily="49" charset="0"/>
                <a:ea typeface="JetBrains Mono" panose="02000009000000000000" pitchFamily="49" charset="0"/>
                <a:cs typeface="JetBrains Mono" panose="02000009000000000000" pitchFamily="49" charset="0"/>
              </a:rPr>
              <a:t>minesweeper</a:t>
            </a:r>
            <a:endParaRPr lang="en-GB" altLang="zh-CN" b="1" kern="100" dirty="0">
              <a:latin typeface="JetBrains Mono" panose="02000009000000000000" pitchFamily="49" charset="0"/>
              <a:ea typeface="JetBrains Mono" panose="02000009000000000000" pitchFamily="49" charset="0"/>
              <a:cs typeface="JetBrains Mono" panose="02000009000000000000" pitchFamily="49" charset="0"/>
            </a:endParaRPr>
          </a:p>
          <a:p>
            <a:pPr marL="285750" indent="-285750">
              <a:lnSpc>
                <a:spcPct val="150000"/>
              </a:lnSpc>
              <a:buFontTx/>
              <a:buChar char="-"/>
            </a:pPr>
            <a:r>
              <a:rPr lang="en-GB" altLang="zh-CN" sz="1800" kern="100" dirty="0">
                <a:effectLst/>
                <a:latin typeface="Times New Roman" panose="02020503050405090304" pitchFamily="18" charset="0"/>
                <a:ea typeface="宋体" pitchFamily="2" charset="-122"/>
                <a:cs typeface="Times New Roman" panose="02020503050405090304" pitchFamily="18" charset="0"/>
              </a:rPr>
              <a:t>Minesweeper</a:t>
            </a:r>
            <a:r>
              <a:rPr lang="zh-CN" altLang="en-US" sz="1800" kern="100" dirty="0">
                <a:effectLst/>
                <a:latin typeface="Times New Roman" panose="02020503050405090304" pitchFamily="18" charset="0"/>
                <a:ea typeface="宋体" pitchFamily="2" charset="-122"/>
                <a:cs typeface="Times New Roman" panose="02020503050405090304" pitchFamily="18" charset="0"/>
              </a:rPr>
              <a:t> </a:t>
            </a:r>
            <a:r>
              <a:rPr lang="zh-CN" altLang="en-US" sz="1800" kern="100" dirty="0">
                <a:effectLst/>
                <a:latin typeface="宋体" pitchFamily="2" charset="-122"/>
                <a:ea typeface="宋体" pitchFamily="2" charset="-122"/>
                <a:cs typeface="Times New Roman" panose="02020503050405090304" pitchFamily="18" charset="0"/>
              </a:rPr>
              <a:t>可以用于验证路由器配置的等价性，但是对调试错误的帮助微乎其微</a:t>
            </a:r>
            <a:endParaRPr lang="en-US" altLang="zh-CN" sz="1800" kern="100" dirty="0">
              <a:effectLst/>
              <a:latin typeface="宋体" pitchFamily="2" charset="-122"/>
              <a:ea typeface="宋体" pitchFamily="2" charset="-122"/>
              <a:cs typeface="Times New Roman" panose="02020503050405090304" pitchFamily="18" charset="0"/>
            </a:endParaRPr>
          </a:p>
          <a:p>
            <a:pPr marL="285750" indent="-285750">
              <a:lnSpc>
                <a:spcPct val="150000"/>
              </a:lnSpc>
              <a:buFontTx/>
              <a:buChar char="-"/>
            </a:pPr>
            <a:r>
              <a:rPr lang="en-GB" altLang="zh-CN" sz="1800" kern="100" dirty="0">
                <a:effectLst/>
                <a:latin typeface="Times New Roman" panose="02020503050405090304" pitchFamily="18" charset="0"/>
                <a:ea typeface="宋体" pitchFamily="2" charset="-122"/>
                <a:cs typeface="黑体" panose="02010609060101010101" pitchFamily="49" charset="-122"/>
              </a:rPr>
              <a:t>Campion </a:t>
            </a:r>
            <a:r>
              <a:rPr lang="zh-CN" altLang="en-US" sz="1800" kern="100" dirty="0">
                <a:effectLst/>
                <a:latin typeface="宋体" pitchFamily="2" charset="-122"/>
                <a:ea typeface="宋体" pitchFamily="2" charset="-122"/>
                <a:cs typeface="Times New Roman" panose="02020503050405090304" pitchFamily="18" charset="0"/>
              </a:rPr>
              <a:t>不是将路由器行为单一表示（</a:t>
            </a:r>
            <a:r>
              <a:rPr lang="en-GB" altLang="zh-CN" sz="1800" kern="100" dirty="0">
                <a:effectLst/>
                <a:latin typeface="Times New Roman" panose="02020503050405090304" pitchFamily="18" charset="0"/>
                <a:ea typeface="宋体" pitchFamily="2" charset="-122"/>
                <a:cs typeface="黑体" panose="02010609060101010101" pitchFamily="49" charset="-122"/>
              </a:rPr>
              <a:t>SMT</a:t>
            </a:r>
            <a:r>
              <a:rPr lang="zh-CN" altLang="en-GB" sz="1800" kern="100" dirty="0">
                <a:effectLst/>
                <a:latin typeface="宋体" pitchFamily="2" charset="-122"/>
                <a:ea typeface="宋体" pitchFamily="2" charset="-122"/>
                <a:cs typeface="Times New Roman" panose="02020503050405090304" pitchFamily="18" charset="0"/>
              </a:rPr>
              <a:t>），</a:t>
            </a:r>
            <a:r>
              <a:rPr lang="zh-CN" altLang="en-US" sz="1800" kern="100" dirty="0">
                <a:effectLst/>
                <a:latin typeface="宋体" pitchFamily="2" charset="-122"/>
                <a:ea typeface="宋体" pitchFamily="2" charset="-122"/>
                <a:cs typeface="Times New Roman" panose="02020503050405090304" pitchFamily="18" charset="0"/>
              </a:rPr>
              <a:t>而是分别比较两个配置之间的对应组件对，然后报告行为上不等价的组件</a:t>
            </a:r>
            <a:endParaRPr lang="zh-CN" altLang="en-US" sz="1800" dirty="0">
              <a:effectLst/>
              <a:latin typeface="Times New Roman" panose="02020503050405090304" pitchFamily="18" charset="0"/>
              <a:ea typeface="黑体" panose="02010609060101010101" pitchFamily="49" charset="-122"/>
              <a:cs typeface="黑体" panose="02010609060101010101" pitchFamily="49" charset="-122"/>
            </a:endParaRPr>
          </a:p>
        </p:txBody>
      </p:sp>
      <p:pic>
        <p:nvPicPr>
          <p:cNvPr id="35" name="图片 34"/>
          <p:cNvPicPr>
            <a:picLocks noChangeAspect="1"/>
          </p:cNvPicPr>
          <p:nvPr/>
        </p:nvPicPr>
        <p:blipFill>
          <a:blip r:embed="rId1"/>
          <a:stretch>
            <a:fillRect/>
          </a:stretch>
        </p:blipFill>
        <p:spPr>
          <a:xfrm>
            <a:off x="5381633" y="1970380"/>
            <a:ext cx="6482756" cy="2917240"/>
          </a:xfrm>
          <a:prstGeom prst="rect">
            <a:avLst/>
          </a:prstGeom>
        </p:spPr>
      </p:pic>
      <p:pic>
        <p:nvPicPr>
          <p:cNvPr id="8" name="图片 7"/>
          <p:cNvPicPr>
            <a:picLocks noChangeAspect="1"/>
          </p:cNvPicPr>
          <p:nvPr/>
        </p:nvPicPr>
        <p:blipFill>
          <a:blip r:embed="rId2"/>
          <a:stretch>
            <a:fillRect/>
          </a:stretch>
        </p:blipFill>
        <p:spPr>
          <a:xfrm>
            <a:off x="12521801" y="1034463"/>
            <a:ext cx="8114399" cy="4745029"/>
          </a:xfrm>
          <a:prstGeom prst="rect">
            <a:avLst/>
          </a:prstGeom>
        </p:spPr>
      </p:pic>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0"/>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4" y="516324"/>
            <a:ext cx="3156064" cy="735633"/>
            <a:chOff x="472884" y="516324"/>
            <a:chExt cx="3156064" cy="735633"/>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sp>
        <p:nvSpPr>
          <p:cNvPr id="8" name="文本框 11"/>
          <p:cNvSpPr txBox="1"/>
          <p:nvPr/>
        </p:nvSpPr>
        <p:spPr>
          <a:xfrm>
            <a:off x="638254" y="653308"/>
            <a:ext cx="2825324"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altLang="zh-CN" sz="2400" b="0" kern="100" dirty="0">
                <a:effectLst/>
                <a:latin typeface="JetBrains Mono" panose="02000009000000000000" pitchFamily="49" charset="0"/>
                <a:ea typeface="JetBrains Mono" panose="02000009000000000000" pitchFamily="49" charset="0"/>
                <a:cs typeface="JetBrains Mono" panose="02000009000000000000" pitchFamily="49" charset="0"/>
              </a:rPr>
              <a:t>Introduction</a:t>
            </a:r>
            <a:endParaRPr lang="en-GB" altLang="zh-CN" sz="2400" b="0" kern="100" dirty="0">
              <a:effectLst/>
              <a:latin typeface="JetBrains Mono" panose="02000009000000000000" pitchFamily="49" charset="0"/>
              <a:ea typeface="JetBrains Mono" panose="02000009000000000000" pitchFamily="49" charset="0"/>
              <a:cs typeface="JetBrains Mono" panose="02000009000000000000" pitchFamily="49" charset="0"/>
            </a:endParaRPr>
          </a:p>
        </p:txBody>
      </p:sp>
      <p:sp>
        <p:nvSpPr>
          <p:cNvPr id="9" name="文本框 8"/>
          <p:cNvSpPr txBox="1"/>
          <p:nvPr/>
        </p:nvSpPr>
        <p:spPr>
          <a:xfrm>
            <a:off x="638254" y="1286167"/>
            <a:ext cx="5328760" cy="5071838"/>
          </a:xfrm>
          <a:prstGeom prst="rect">
            <a:avLst/>
          </a:prstGeom>
          <a:noFill/>
        </p:spPr>
        <p:txBody>
          <a:bodyPr wrap="square" rtlCol="0">
            <a:spAutoFit/>
          </a:bodyPr>
          <a:lstStyle/>
          <a:p>
            <a:pPr>
              <a:lnSpc>
                <a:spcPct val="150000"/>
              </a:lnSpc>
            </a:pPr>
            <a:r>
              <a:rPr lang="zh-CN" altLang="en-US" sz="2000" b="1" kern="100" dirty="0">
                <a:effectLst/>
                <a:latin typeface="JetBrains Mono" panose="02000009000000000000" pitchFamily="49" charset="0"/>
                <a:ea typeface="JetBrains Mono" panose="02000009000000000000" pitchFamily="49" charset="0"/>
                <a:cs typeface="JetBrains Mono" panose="02000009000000000000" pitchFamily="49" charset="0"/>
              </a:rPr>
              <a:t>两种差异</a:t>
            </a:r>
            <a:endParaRPr lang="en-US" altLang="zh-CN" sz="2000" b="1" kern="100" dirty="0">
              <a:effectLst/>
              <a:latin typeface="JetBrains Mono" panose="02000009000000000000" pitchFamily="49" charset="0"/>
              <a:ea typeface="JetBrains Mono" panose="02000009000000000000" pitchFamily="49" charset="0"/>
              <a:cs typeface="JetBrains Mono" panose="02000009000000000000" pitchFamily="49" charset="0"/>
            </a:endParaRPr>
          </a:p>
          <a:p>
            <a:pPr marL="342900" marR="0" lvl="0" indent="-342900" algn="just">
              <a:lnSpc>
                <a:spcPct val="150000"/>
              </a:lnSpc>
              <a:spcBef>
                <a:spcPts val="0"/>
              </a:spcBef>
              <a:spcAft>
                <a:spcPts val="0"/>
              </a:spcAft>
              <a:buFont typeface="Times New Roman" panose="02020503050405090304" pitchFamily="18" charset="0"/>
              <a:buAutoNum type="arabicPeriod"/>
            </a:pPr>
            <a:r>
              <a:rPr lang="zh-CN" altLang="en-US" sz="1800" kern="100" dirty="0">
                <a:effectLst/>
                <a:latin typeface="宋体" pitchFamily="2" charset="-122"/>
                <a:ea typeface="宋体" pitchFamily="2" charset="-122"/>
                <a:cs typeface="Times New Roman" panose="02020503050405090304" pitchFamily="18" charset="0"/>
              </a:rPr>
              <a:t>结构等价性检查：任何结构上的差异都意味着存在行为上的差异。</a:t>
            </a:r>
            <a:endParaRPr lang="zh-CN" altLang="en-US" sz="1800" dirty="0">
              <a:effectLst/>
              <a:latin typeface="Times New Roman" panose="02020503050405090304" pitchFamily="18" charset="0"/>
              <a:ea typeface="黑体" panose="02010609060101010101" pitchFamily="49" charset="-122"/>
              <a:cs typeface="黑体" panose="02010609060101010101" pitchFamily="49" charset="-122"/>
            </a:endParaRPr>
          </a:p>
          <a:p>
            <a:pPr marL="342900" marR="0" lvl="0" indent="-342900" algn="just">
              <a:lnSpc>
                <a:spcPct val="150000"/>
              </a:lnSpc>
              <a:spcBef>
                <a:spcPts val="0"/>
              </a:spcBef>
              <a:spcAft>
                <a:spcPts val="0"/>
              </a:spcAft>
              <a:buFont typeface="Times New Roman" panose="02020503050405090304" pitchFamily="18" charset="0"/>
              <a:buAutoNum type="arabicPeriod"/>
            </a:pPr>
            <a:r>
              <a:rPr lang="zh-CN" altLang="en-US" sz="1800" kern="100" dirty="0">
                <a:effectLst/>
                <a:latin typeface="宋体" pitchFamily="2" charset="-122"/>
                <a:ea typeface="宋体" pitchFamily="2" charset="-122"/>
                <a:cs typeface="Times New Roman" panose="02020503050405090304" pitchFamily="18" charset="0"/>
              </a:rPr>
              <a:t>语义等价性检查：结构截然不同但行为相同。</a:t>
            </a:r>
            <a:r>
              <a:rPr lang="en-US" altLang="zh-CN" sz="1800" kern="100" dirty="0">
                <a:effectLst/>
                <a:latin typeface="宋体" pitchFamily="2" charset="-122"/>
                <a:ea typeface="宋体" pitchFamily="2" charset="-122"/>
                <a:cs typeface="Times New Roman" panose="02020503050405090304" pitchFamily="18" charset="0"/>
              </a:rPr>
              <a:t>—— </a:t>
            </a:r>
            <a:r>
              <a:rPr lang="zh-CN" altLang="en-US" sz="1800" kern="100" dirty="0">
                <a:effectLst/>
                <a:latin typeface="宋体" pitchFamily="2" charset="-122"/>
                <a:ea typeface="宋体" pitchFamily="2" charset="-122"/>
                <a:cs typeface="Times New Roman" panose="02020503050405090304" pitchFamily="18" charset="0"/>
              </a:rPr>
              <a:t>将组件建模为函数，检查网络控制平面结构（路由器图）等价性</a:t>
            </a:r>
            <a:endParaRPr lang="en-US" altLang="zh-CN" sz="1800" kern="100" dirty="0">
              <a:effectLst/>
              <a:latin typeface="宋体" pitchFamily="2" charset="-122"/>
              <a:ea typeface="宋体" pitchFamily="2" charset="-122"/>
              <a:cs typeface="Times New Roman" panose="02020503050405090304" pitchFamily="18" charset="0"/>
            </a:endParaRPr>
          </a:p>
          <a:p>
            <a:pPr marR="0" lvl="0" algn="just">
              <a:lnSpc>
                <a:spcPct val="150000"/>
              </a:lnSpc>
              <a:spcBef>
                <a:spcPts val="0"/>
              </a:spcBef>
              <a:spcAft>
                <a:spcPts val="0"/>
              </a:spcAft>
            </a:pPr>
            <a:r>
              <a:rPr lang="zh-CN" altLang="en-US" sz="1800" b="1" kern="100" dirty="0">
                <a:effectLst/>
                <a:latin typeface="宋体" pitchFamily="2" charset="-122"/>
                <a:ea typeface="宋体" pitchFamily="2" charset="-122"/>
                <a:cs typeface="Times New Roman" panose="02020503050405090304" pitchFamily="18" charset="0"/>
              </a:rPr>
              <a:t>证明</a:t>
            </a:r>
            <a:r>
              <a:rPr lang="zh-CN" altLang="en-US" sz="1800" kern="100" dirty="0">
                <a:effectLst/>
                <a:latin typeface="宋体" pitchFamily="2" charset="-122"/>
                <a:ea typeface="宋体" pitchFamily="2" charset="-122"/>
                <a:cs typeface="Times New Roman" panose="02020503050405090304" pitchFamily="18" charset="0"/>
              </a:rPr>
              <a:t>：</a:t>
            </a:r>
            <a:r>
              <a:rPr lang="en-GB" altLang="zh-CN" sz="1800" kern="100" dirty="0">
                <a:effectLst/>
                <a:latin typeface="Times New Roman" panose="02020503050405090304" pitchFamily="18" charset="0"/>
                <a:ea typeface="宋体" pitchFamily="2" charset="-122"/>
                <a:cs typeface="Times New Roman" panose="02020503050405090304" pitchFamily="18" charset="0"/>
              </a:rPr>
              <a:t>Campion </a:t>
            </a:r>
            <a:r>
              <a:rPr lang="zh-CN" altLang="en-US" sz="1800" kern="100" dirty="0">
                <a:effectLst/>
                <a:latin typeface="宋体" pitchFamily="2" charset="-122"/>
                <a:ea typeface="宋体" pitchFamily="2" charset="-122"/>
                <a:cs typeface="Times New Roman" panose="02020503050405090304" pitchFamily="18" charset="0"/>
              </a:rPr>
              <a:t>是无协议的，不对协议建模。每对配置组件的等价性意味着协议在路由器行为上是完全相同的。</a:t>
            </a:r>
            <a:endParaRPr lang="en-US" altLang="zh-CN" dirty="0">
              <a:latin typeface="Times New Roman" panose="02020503050405090304" pitchFamily="18" charset="0"/>
              <a:ea typeface="黑体" panose="02010609060101010101" pitchFamily="49" charset="-122"/>
              <a:cs typeface="Times New Roman" panose="02020503050405090304" pitchFamily="18" charset="0"/>
            </a:endParaRPr>
          </a:p>
          <a:p>
            <a:pPr marR="0" lvl="0" algn="just">
              <a:lnSpc>
                <a:spcPct val="150000"/>
              </a:lnSpc>
              <a:spcBef>
                <a:spcPts val="0"/>
              </a:spcBef>
              <a:spcAft>
                <a:spcPts val="0"/>
              </a:spcAft>
            </a:pPr>
            <a:r>
              <a:rPr lang="zh-CN" altLang="en-US" sz="1800" b="1" kern="100" dirty="0">
                <a:solidFill>
                  <a:srgbClr val="FF0000"/>
                </a:solidFill>
                <a:effectLst/>
                <a:latin typeface="宋体" pitchFamily="2" charset="-122"/>
                <a:ea typeface="宋体" pitchFamily="2" charset="-122"/>
                <a:cs typeface="Times New Roman" panose="02020503050405090304" pitchFamily="18" charset="0"/>
              </a:rPr>
              <a:t>潜在缺点</a:t>
            </a:r>
            <a:r>
              <a:rPr lang="zh-CN" altLang="en-US" sz="1800" kern="100" dirty="0">
                <a:solidFill>
                  <a:srgbClr val="FF0000"/>
                </a:solidFill>
                <a:effectLst/>
                <a:latin typeface="宋体" pitchFamily="2" charset="-122"/>
                <a:ea typeface="宋体" pitchFamily="2" charset="-122"/>
                <a:cs typeface="Times New Roman" panose="02020503050405090304" pitchFamily="18" charset="0"/>
              </a:rPr>
              <a:t>：</a:t>
            </a:r>
            <a:r>
              <a:rPr lang="zh-CN" altLang="en-US" sz="1800" kern="100" dirty="0">
                <a:effectLst/>
                <a:latin typeface="宋体" pitchFamily="2" charset="-122"/>
                <a:ea typeface="宋体" pitchFamily="2" charset="-122"/>
                <a:cs typeface="Times New Roman" panose="02020503050405090304" pitchFamily="18" charset="0"/>
              </a:rPr>
              <a:t>误报 </a:t>
            </a:r>
            <a:r>
              <a:rPr lang="en-US" altLang="zh-CN" sz="1800" kern="100" dirty="0">
                <a:effectLst/>
                <a:latin typeface="宋体" pitchFamily="2" charset="-122"/>
                <a:ea typeface="宋体" pitchFamily="2" charset="-122"/>
                <a:cs typeface="Times New Roman" panose="02020503050405090304" pitchFamily="18" charset="0"/>
              </a:rPr>
              <a:t>—— </a:t>
            </a:r>
            <a:r>
              <a:rPr lang="zh-CN" altLang="en-US" sz="1800" kern="100" dirty="0">
                <a:effectLst/>
                <a:latin typeface="宋体" pitchFamily="2" charset="-122"/>
                <a:ea typeface="宋体" pitchFamily="2" charset="-122"/>
                <a:cs typeface="Times New Roman" panose="02020503050405090304" pitchFamily="18" charset="0"/>
              </a:rPr>
              <a:t>两个配置组件导致某些配置行为差异，但加入路由器配置上下文后，行为仍然等价 </a:t>
            </a:r>
            <a:r>
              <a:rPr lang="en-US" altLang="zh-CN" sz="1800" kern="100" dirty="0">
                <a:effectLst/>
                <a:latin typeface="宋体" pitchFamily="2" charset="-122"/>
                <a:ea typeface="宋体" pitchFamily="2" charset="-122"/>
                <a:cs typeface="Times New Roman" panose="02020503050405090304" pitchFamily="18" charset="0"/>
              </a:rPr>
              <a:t>—— </a:t>
            </a:r>
            <a:r>
              <a:rPr lang="zh-CN" altLang="en-US" sz="1800" kern="100" dirty="0">
                <a:effectLst/>
                <a:latin typeface="宋体" pitchFamily="2" charset="-122"/>
                <a:ea typeface="宋体" pitchFamily="2" charset="-122"/>
                <a:cs typeface="Times New Roman" panose="02020503050405090304" pitchFamily="18" charset="0"/>
              </a:rPr>
              <a:t>实验表明误报很少发生</a:t>
            </a:r>
            <a:endParaRPr lang="zh-CN" altLang="en-US" sz="1800" dirty="0">
              <a:effectLst/>
              <a:latin typeface="Times New Roman" panose="02020503050405090304" pitchFamily="18" charset="0"/>
              <a:ea typeface="黑体" panose="02010609060101010101" pitchFamily="49" charset="-122"/>
              <a:cs typeface="黑体" panose="02010609060101010101" pitchFamily="49" charset="-122"/>
            </a:endParaRPr>
          </a:p>
        </p:txBody>
      </p:sp>
      <p:sp>
        <p:nvSpPr>
          <p:cNvPr id="12" name="文本框 11"/>
          <p:cNvSpPr txBox="1"/>
          <p:nvPr/>
        </p:nvSpPr>
        <p:spPr>
          <a:xfrm>
            <a:off x="6305248" y="1233617"/>
            <a:ext cx="4593021" cy="4656339"/>
          </a:xfrm>
          <a:prstGeom prst="rect">
            <a:avLst/>
          </a:prstGeom>
          <a:noFill/>
        </p:spPr>
        <p:txBody>
          <a:bodyPr wrap="square">
            <a:spAutoFit/>
          </a:bodyPr>
          <a:lstStyle/>
          <a:p>
            <a:pPr>
              <a:lnSpc>
                <a:spcPct val="150000"/>
              </a:lnSpc>
            </a:pPr>
            <a:r>
              <a:rPr lang="zh-CN" altLang="en-US" sz="2000" b="1" kern="100" dirty="0">
                <a:latin typeface="JetBrains Mono" panose="02000009000000000000" pitchFamily="49" charset="0"/>
                <a:cs typeface="JetBrains Mono" panose="02000009000000000000" pitchFamily="49" charset="0"/>
              </a:rPr>
              <a:t>本文贡献</a:t>
            </a:r>
            <a:endParaRPr lang="en-US" altLang="zh-CN" sz="2000" b="0" kern="100" dirty="0">
              <a:effectLst/>
              <a:latin typeface="宋体" pitchFamily="2" charset="-122"/>
              <a:ea typeface="宋体" pitchFamily="2" charset="-122"/>
              <a:cs typeface="Times New Roman" panose="02020503050405090304" pitchFamily="18" charset="0"/>
            </a:endParaRPr>
          </a:p>
          <a:p>
            <a:pPr marL="342900" marR="0" lvl="0" indent="-342900">
              <a:lnSpc>
                <a:spcPct val="150000"/>
              </a:lnSpc>
              <a:spcBef>
                <a:spcPts val="0"/>
              </a:spcBef>
              <a:spcAft>
                <a:spcPts val="0"/>
              </a:spcAft>
              <a:buFont typeface="Times New Roman" panose="02020503050405090304" pitchFamily="18" charset="0"/>
              <a:buAutoNum type="arabicPeriod"/>
            </a:pPr>
            <a:r>
              <a:rPr lang="zh-CN" altLang="en-US" sz="1800" b="0" kern="100" dirty="0">
                <a:effectLst/>
                <a:latin typeface="宋体" pitchFamily="2" charset="-122"/>
                <a:ea typeface="宋体" pitchFamily="2" charset="-122"/>
                <a:cs typeface="Times New Roman" panose="02020503050405090304" pitchFamily="18" charset="0"/>
              </a:rPr>
              <a:t>方法可识别两种配置间的所有行为差异，并将差异定位回相关配置上，提出了</a:t>
            </a:r>
            <a:r>
              <a:rPr lang="en-GB" altLang="zh-CN" sz="1800" b="0" kern="100" dirty="0" err="1">
                <a:effectLst/>
                <a:latin typeface="Times New Roman" panose="02020503050405090304" pitchFamily="18" charset="0"/>
                <a:ea typeface="宋体" pitchFamily="2" charset="-122"/>
                <a:cs typeface="Times New Roman" panose="02020503050405090304" pitchFamily="18" charset="0"/>
              </a:rPr>
              <a:t>SemanticDiff</a:t>
            </a:r>
            <a:r>
              <a:rPr lang="zh-CN" altLang="en-GB" sz="1800" b="0" kern="100" dirty="0">
                <a:effectLst/>
                <a:latin typeface="宋体" pitchFamily="2" charset="-122"/>
                <a:ea typeface="宋体" pitchFamily="2" charset="-122"/>
                <a:cs typeface="Times New Roman" panose="02020503050405090304" pitchFamily="18" charset="0"/>
              </a:rPr>
              <a:t>、</a:t>
            </a:r>
            <a:r>
              <a:rPr lang="en-GB" altLang="zh-CN" sz="1800" b="0" kern="100" dirty="0" err="1">
                <a:effectLst/>
                <a:latin typeface="Times New Roman" panose="02020503050405090304" pitchFamily="18" charset="0"/>
                <a:ea typeface="宋体" pitchFamily="2" charset="-122"/>
                <a:cs typeface="Times New Roman" panose="02020503050405090304" pitchFamily="18" charset="0"/>
              </a:rPr>
              <a:t>StructuralDiff</a:t>
            </a:r>
            <a:r>
              <a:rPr lang="zh-CN" altLang="en-GB" sz="1800" b="0" kern="100" dirty="0">
                <a:effectLst/>
                <a:latin typeface="宋体" pitchFamily="2" charset="-122"/>
                <a:ea typeface="宋体" pitchFamily="2" charset="-122"/>
                <a:cs typeface="Times New Roman" panose="02020503050405090304" pitchFamily="18" charset="0"/>
              </a:rPr>
              <a:t>、</a:t>
            </a:r>
            <a:r>
              <a:rPr lang="en-GB" altLang="zh-CN" sz="1800" b="0" kern="100" dirty="0" err="1">
                <a:effectLst/>
                <a:latin typeface="Times New Roman" panose="02020503050405090304" pitchFamily="18" charset="0"/>
                <a:ea typeface="宋体" pitchFamily="2" charset="-122"/>
                <a:cs typeface="Times New Roman" panose="02020503050405090304" pitchFamily="18" charset="0"/>
              </a:rPr>
              <a:t>HeaderLocalize</a:t>
            </a:r>
            <a:endParaRPr lang="en-GB" altLang="zh-CN" sz="1800" dirty="0">
              <a:effectLst/>
              <a:latin typeface="Times New Roman" panose="02020503050405090304" pitchFamily="18" charset="0"/>
              <a:ea typeface="黑体" panose="02010609060101010101" pitchFamily="49" charset="-122"/>
              <a:cs typeface="黑体" panose="02010609060101010101" pitchFamily="49" charset="-122"/>
            </a:endParaRPr>
          </a:p>
          <a:p>
            <a:pPr marL="342900" marR="0" lvl="0" indent="-342900">
              <a:lnSpc>
                <a:spcPct val="150000"/>
              </a:lnSpc>
              <a:spcBef>
                <a:spcPts val="0"/>
              </a:spcBef>
              <a:spcAft>
                <a:spcPts val="0"/>
              </a:spcAft>
              <a:buFont typeface="Times New Roman" panose="02020503050405090304" pitchFamily="18" charset="0"/>
              <a:buAutoNum type="arabicPeriod"/>
            </a:pPr>
            <a:r>
              <a:rPr lang="zh-CN" altLang="en-US" sz="1800" b="0" kern="100" dirty="0">
                <a:effectLst/>
                <a:latin typeface="宋体" pitchFamily="2" charset="-122"/>
                <a:ea typeface="宋体" pitchFamily="2" charset="-122"/>
                <a:cs typeface="Times New Roman" panose="02020503050405090304" pitchFamily="18" charset="0"/>
              </a:rPr>
              <a:t>一个定理证明模块化等价方法合理</a:t>
            </a:r>
            <a:endParaRPr lang="zh-CN" altLang="en-US" sz="1800" dirty="0">
              <a:effectLst/>
              <a:latin typeface="Times New Roman" panose="02020503050405090304" pitchFamily="18" charset="0"/>
              <a:ea typeface="黑体" panose="02010609060101010101" pitchFamily="49" charset="-122"/>
              <a:cs typeface="黑体" panose="02010609060101010101" pitchFamily="49" charset="-122"/>
            </a:endParaRPr>
          </a:p>
          <a:p>
            <a:pPr marL="342900" marR="0" lvl="0" indent="-342900">
              <a:lnSpc>
                <a:spcPct val="150000"/>
              </a:lnSpc>
              <a:spcBef>
                <a:spcPts val="0"/>
              </a:spcBef>
              <a:spcAft>
                <a:spcPts val="0"/>
              </a:spcAft>
              <a:buFont typeface="Times New Roman" panose="02020503050405090304" pitchFamily="18" charset="0"/>
              <a:buAutoNum type="arabicPeriod"/>
            </a:pPr>
            <a:r>
              <a:rPr lang="en-GB" altLang="zh-CN" sz="1800" b="0" kern="100" dirty="0">
                <a:effectLst/>
                <a:latin typeface="Times New Roman" panose="02020503050405090304" pitchFamily="18" charset="0"/>
                <a:ea typeface="宋体" pitchFamily="2" charset="-122"/>
                <a:cs typeface="黑体" panose="02010609060101010101" pitchFamily="49" charset="-122"/>
              </a:rPr>
              <a:t>Campion </a:t>
            </a:r>
            <a:r>
              <a:rPr lang="zh-CN" altLang="en-US" sz="1800" b="0" kern="100" dirty="0">
                <a:effectLst/>
                <a:latin typeface="宋体" pitchFamily="2" charset="-122"/>
                <a:ea typeface="宋体" pitchFamily="2" charset="-122"/>
                <a:cs typeface="Times New Roman" panose="02020503050405090304" pitchFamily="18" charset="0"/>
              </a:rPr>
              <a:t>工具 ： 支持所有 </a:t>
            </a:r>
            <a:r>
              <a:rPr lang="en-GB" altLang="zh-CN" sz="1800" b="0" kern="100" dirty="0">
                <a:effectLst/>
                <a:latin typeface="Times New Roman" panose="02020503050405090304" pitchFamily="18" charset="0"/>
                <a:ea typeface="宋体" pitchFamily="2" charset="-122"/>
                <a:cs typeface="Times New Roman" panose="02020503050405090304" pitchFamily="18" charset="0"/>
              </a:rPr>
              <a:t>Minesweeper </a:t>
            </a:r>
            <a:r>
              <a:rPr lang="zh-CN" altLang="en-US" sz="1800" b="0" kern="100" dirty="0">
                <a:effectLst/>
                <a:latin typeface="宋体" pitchFamily="2" charset="-122"/>
                <a:ea typeface="宋体" pitchFamily="2" charset="-122"/>
                <a:cs typeface="Times New Roman" panose="02020503050405090304" pitchFamily="18" charset="0"/>
              </a:rPr>
              <a:t>支持的 </a:t>
            </a:r>
            <a:r>
              <a:rPr lang="en-GB" altLang="zh-CN" sz="1800" b="0" kern="100" dirty="0">
                <a:effectLst/>
                <a:latin typeface="Times New Roman" panose="02020503050405090304" pitchFamily="18" charset="0"/>
                <a:ea typeface="宋体" pitchFamily="2" charset="-122"/>
                <a:cs typeface="Times New Roman" panose="02020503050405090304" pitchFamily="18" charset="0"/>
              </a:rPr>
              <a:t>routing and forwarding components</a:t>
            </a:r>
            <a:endParaRPr lang="en-GB" altLang="zh-CN" sz="1800" dirty="0">
              <a:effectLst/>
              <a:latin typeface="Times New Roman" panose="02020503050405090304" pitchFamily="18" charset="0"/>
              <a:ea typeface="黑体" panose="02010609060101010101" pitchFamily="49" charset="-122"/>
              <a:cs typeface="黑体" panose="02010609060101010101" pitchFamily="49" charset="-122"/>
            </a:endParaRPr>
          </a:p>
          <a:p>
            <a:pPr marL="342900" marR="0" lvl="0" indent="-342900">
              <a:lnSpc>
                <a:spcPct val="150000"/>
              </a:lnSpc>
              <a:spcBef>
                <a:spcPts val="0"/>
              </a:spcBef>
              <a:spcAft>
                <a:spcPts val="0"/>
              </a:spcAft>
              <a:buFont typeface="Times New Roman" panose="02020503050405090304" pitchFamily="18" charset="0"/>
              <a:buAutoNum type="arabicPeriod"/>
            </a:pPr>
            <a:r>
              <a:rPr lang="en-GB" altLang="zh-CN" sz="1800" b="0" u="sng" kern="100" dirty="0">
                <a:solidFill>
                  <a:srgbClr val="800080"/>
                </a:solidFill>
                <a:effectLst/>
                <a:latin typeface="Times New Roman" panose="02020503050405090304" pitchFamily="18" charset="0"/>
                <a:ea typeface="宋体" pitchFamily="2" charset="-122"/>
                <a:cs typeface="黑体" panose="02010609060101010101" pitchFamily="49" charset="-122"/>
                <a:hlinkClick r:id="rId1"/>
              </a:rPr>
              <a:t>https://github.com/atang42/batfish/tree/rm-localize</a:t>
            </a:r>
            <a:r>
              <a:rPr lang="en-GB" altLang="zh-CN" sz="1800" b="0" kern="100" dirty="0">
                <a:effectLst/>
                <a:latin typeface="宋体" pitchFamily="2" charset="-122"/>
                <a:ea typeface="宋体" pitchFamily="2" charset="-122"/>
                <a:cs typeface="Times New Roman" panose="02020503050405090304" pitchFamily="18" charset="0"/>
              </a:rPr>
              <a:t> </a:t>
            </a:r>
            <a:endParaRPr lang="en-GB" altLang="zh-CN" sz="1800" dirty="0">
              <a:effectLst/>
              <a:latin typeface="Times New Roman" panose="02020503050405090304" pitchFamily="18" charset="0"/>
              <a:ea typeface="黑体" panose="02010609060101010101" pitchFamily="49" charset="-122"/>
              <a:cs typeface="黑体" panose="02010609060101010101" pitchFamily="49" charset="-122"/>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0"/>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4" y="516324"/>
            <a:ext cx="3156064" cy="875648"/>
            <a:chOff x="472884" y="516324"/>
            <a:chExt cx="3156064" cy="875648"/>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7" name="文本框 11"/>
            <p:cNvSpPr txBox="1"/>
            <p:nvPr/>
          </p:nvSpPr>
          <p:spPr>
            <a:xfrm>
              <a:off x="638254" y="653308"/>
              <a:ext cx="2825324" cy="73866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altLang="zh-CN" sz="1800" b="0" kern="100" dirty="0">
                  <a:effectLst/>
                  <a:latin typeface="JetBrains Mono" panose="02000009000000000000" pitchFamily="49" charset="0"/>
                  <a:ea typeface="JetBrains Mono" panose="02000009000000000000" pitchFamily="49" charset="0"/>
                  <a:cs typeface="JetBrains Mono" panose="02000009000000000000" pitchFamily="49" charset="0"/>
                </a:rPr>
                <a:t>Campion by Example</a:t>
              </a:r>
              <a:endParaRPr lang="en-GB" altLang="zh-CN" sz="1800" kern="100" dirty="0">
                <a:effectLst/>
                <a:latin typeface="JetBrains Mono" panose="02000009000000000000" pitchFamily="49" charset="0"/>
                <a:ea typeface="JetBrains Mono" panose="02000009000000000000" pitchFamily="49" charset="0"/>
                <a:cs typeface="JetBrains Mono" panose="02000009000000000000" pitchFamily="49" charset="0"/>
              </a:endParaRPr>
            </a:p>
            <a:p>
              <a:pPr algn="ctr"/>
              <a:endParaRPr kumimoji="1" lang="zh-CN" altLang="en-US" sz="2400" b="1" dirty="0">
                <a:solidFill>
                  <a:schemeClr val="accent5">
                    <a:lumMod val="50000"/>
                  </a:schemeClr>
                </a:solidFill>
                <a:latin typeface="JetBrains Mono" panose="02000009000000000000" pitchFamily="49" charset="0"/>
                <a:ea typeface="汉仪大宋简" panose="02010609000101010101" pitchFamily="49" charset="-122"/>
                <a:cs typeface="JetBrains Mono" panose="02000009000000000000" pitchFamily="49" charset="0"/>
              </a:endParaRPr>
            </a:p>
          </p:txBody>
        </p:sp>
      </p:grpSp>
      <p:pic>
        <p:nvPicPr>
          <p:cNvPr id="8" name="图片 7"/>
          <p:cNvPicPr>
            <a:picLocks noChangeAspect="1"/>
          </p:cNvPicPr>
          <p:nvPr/>
        </p:nvPicPr>
        <p:blipFill>
          <a:blip r:embed="rId1"/>
          <a:stretch>
            <a:fillRect/>
          </a:stretch>
        </p:blipFill>
        <p:spPr>
          <a:xfrm>
            <a:off x="586263" y="1523693"/>
            <a:ext cx="5754630" cy="4393779"/>
          </a:xfrm>
          <a:prstGeom prst="rect">
            <a:avLst/>
          </a:prstGeom>
        </p:spPr>
      </p:pic>
      <p:sp>
        <p:nvSpPr>
          <p:cNvPr id="9" name="文本框 8"/>
          <p:cNvSpPr txBox="1"/>
          <p:nvPr/>
        </p:nvSpPr>
        <p:spPr>
          <a:xfrm>
            <a:off x="6340893" y="1218451"/>
            <a:ext cx="5512869" cy="2151038"/>
          </a:xfrm>
          <a:prstGeom prst="rect">
            <a:avLst/>
          </a:prstGeom>
          <a:noFill/>
        </p:spPr>
        <p:txBody>
          <a:bodyPr wrap="square">
            <a:spAutoFit/>
          </a:bodyPr>
          <a:lstStyle/>
          <a:p>
            <a:pPr>
              <a:lnSpc>
                <a:spcPct val="150000"/>
              </a:lnSpc>
            </a:pPr>
            <a:r>
              <a:rPr lang="zh-CN" altLang="en-US" sz="2000" b="1" kern="100" dirty="0">
                <a:latin typeface="JetBrains Mono" panose="02000009000000000000" pitchFamily="49" charset="0"/>
                <a:cs typeface="JetBrains Mono" panose="02000009000000000000" pitchFamily="49" charset="0"/>
              </a:rPr>
              <a:t>解释</a:t>
            </a:r>
            <a:endParaRPr lang="zh-CN" altLang="en-US" sz="2000" b="1" kern="100" dirty="0">
              <a:latin typeface="JetBrains Mono" panose="02000009000000000000" pitchFamily="49" charset="0"/>
              <a:cs typeface="JetBrains Mono" panose="02000009000000000000" pitchFamily="49" charset="0"/>
            </a:endParaRPr>
          </a:p>
          <a:p>
            <a:pPr marL="285750" marR="0" lvl="0" indent="-285750">
              <a:lnSpc>
                <a:spcPct val="150000"/>
              </a:lnSpc>
              <a:spcBef>
                <a:spcPts val="0"/>
              </a:spcBef>
              <a:spcAft>
                <a:spcPts val="0"/>
              </a:spcAft>
              <a:buFontTx/>
              <a:buChar char="-"/>
            </a:pPr>
            <a:r>
              <a:rPr lang="en-US" altLang="zh-CN" kern="100" dirty="0" err="1">
                <a:latin typeface="宋体" pitchFamily="2" charset="-122"/>
                <a:ea typeface="宋体" pitchFamily="2" charset="-122"/>
                <a:cs typeface="Times New Roman" panose="02020503050405090304" pitchFamily="18" charset="0"/>
              </a:rPr>
              <a:t>ip</a:t>
            </a:r>
            <a:r>
              <a:rPr lang="en-US" altLang="zh-CN" kern="100" dirty="0">
                <a:latin typeface="宋体" pitchFamily="2" charset="-122"/>
                <a:ea typeface="宋体" pitchFamily="2" charset="-122"/>
                <a:cs typeface="Times New Roman" panose="02020503050405090304" pitchFamily="18" charset="0"/>
              </a:rPr>
              <a:t> prefix-list NETS permit 10.9.0.0/16 le 32</a:t>
            </a:r>
            <a:endParaRPr lang="en-US" altLang="zh-CN" kern="100" dirty="0">
              <a:latin typeface="宋体" pitchFamily="2" charset="-122"/>
              <a:ea typeface="宋体" pitchFamily="2" charset="-122"/>
              <a:cs typeface="Times New Roman" panose="02020503050405090304" pitchFamily="18" charset="0"/>
            </a:endParaRPr>
          </a:p>
          <a:p>
            <a:pPr marL="285750" marR="0" lvl="0" indent="-285750">
              <a:lnSpc>
                <a:spcPct val="150000"/>
              </a:lnSpc>
              <a:spcBef>
                <a:spcPts val="0"/>
              </a:spcBef>
              <a:spcAft>
                <a:spcPts val="0"/>
              </a:spcAft>
              <a:buFontTx/>
              <a:buChar char="-"/>
            </a:pPr>
            <a:r>
              <a:rPr lang="zh-CN" altLang="en-US" sz="1800" kern="100" dirty="0">
                <a:effectLst/>
                <a:latin typeface="宋体" pitchFamily="2" charset="-122"/>
                <a:ea typeface="宋体" pitchFamily="2" charset="-122"/>
                <a:cs typeface="Times New Roman" panose="02020503050405090304" pitchFamily="18" charset="0"/>
              </a:rPr>
              <a:t>允许从 </a:t>
            </a:r>
            <a:r>
              <a:rPr lang="en-US" altLang="zh-CN" sz="1800" kern="100" dirty="0">
                <a:effectLst/>
                <a:latin typeface="宋体" pitchFamily="2" charset="-122"/>
                <a:ea typeface="宋体" pitchFamily="2" charset="-122"/>
                <a:cs typeface="Times New Roman" panose="02020503050405090304" pitchFamily="18" charset="0"/>
              </a:rPr>
              <a:t>16</a:t>
            </a:r>
            <a:r>
              <a:rPr lang="zh-CN" altLang="en-US" sz="1800" kern="100" dirty="0">
                <a:effectLst/>
                <a:latin typeface="宋体" pitchFamily="2" charset="-122"/>
                <a:ea typeface="宋体" pitchFamily="2" charset="-122"/>
                <a:cs typeface="Times New Roman" panose="02020503050405090304" pitchFamily="18" charset="0"/>
              </a:rPr>
              <a:t> 到 </a:t>
            </a:r>
            <a:r>
              <a:rPr lang="en-US" altLang="zh-CN" sz="1800" kern="100" dirty="0">
                <a:effectLst/>
                <a:latin typeface="宋体" pitchFamily="2" charset="-122"/>
                <a:ea typeface="宋体" pitchFamily="2" charset="-122"/>
                <a:cs typeface="Times New Roman" panose="02020503050405090304" pitchFamily="18" charset="0"/>
              </a:rPr>
              <a:t>32</a:t>
            </a:r>
            <a:r>
              <a:rPr lang="zh-CN" altLang="en-US" sz="1800" kern="100" dirty="0">
                <a:effectLst/>
                <a:latin typeface="宋体" pitchFamily="2" charset="-122"/>
                <a:ea typeface="宋体" pitchFamily="2" charset="-122"/>
                <a:cs typeface="Times New Roman" panose="02020503050405090304" pitchFamily="18" charset="0"/>
              </a:rPr>
              <a:t> 范围内的所有子网</a:t>
            </a:r>
            <a:endParaRPr lang="en-US" altLang="zh-CN" sz="1800" kern="100" dirty="0">
              <a:effectLst/>
              <a:latin typeface="宋体" pitchFamily="2" charset="-122"/>
              <a:ea typeface="宋体" pitchFamily="2" charset="-122"/>
              <a:cs typeface="Times New Roman" panose="02020503050405090304" pitchFamily="18" charset="0"/>
            </a:endParaRPr>
          </a:p>
          <a:p>
            <a:pPr marL="285750" marR="0" lvl="0" indent="-285750">
              <a:lnSpc>
                <a:spcPct val="150000"/>
              </a:lnSpc>
              <a:spcBef>
                <a:spcPts val="0"/>
              </a:spcBef>
              <a:spcAft>
                <a:spcPts val="0"/>
              </a:spcAft>
              <a:buFontTx/>
              <a:buChar char="-"/>
            </a:pPr>
            <a:r>
              <a:rPr lang="en-US" altLang="zh-CN" kern="100" dirty="0" err="1">
                <a:latin typeface="宋体" pitchFamily="2" charset="-122"/>
                <a:ea typeface="宋体" pitchFamily="2" charset="-122"/>
                <a:cs typeface="Times New Roman" panose="02020503050405090304" pitchFamily="18" charset="0"/>
              </a:rPr>
              <a:t>ip</a:t>
            </a:r>
            <a:r>
              <a:rPr lang="en-US" altLang="zh-CN" kern="100" dirty="0">
                <a:latin typeface="宋体" pitchFamily="2" charset="-122"/>
                <a:ea typeface="宋体" pitchFamily="2" charset="-122"/>
                <a:cs typeface="Times New Roman" panose="02020503050405090304" pitchFamily="18" charset="0"/>
              </a:rPr>
              <a:t> community-list standard COMM permit 10:10</a:t>
            </a:r>
            <a:endParaRPr lang="en-US" altLang="zh-CN" kern="100" dirty="0">
              <a:latin typeface="宋体" pitchFamily="2" charset="-122"/>
              <a:ea typeface="宋体" pitchFamily="2" charset="-122"/>
              <a:cs typeface="Times New Roman" panose="02020503050405090304" pitchFamily="18" charset="0"/>
            </a:endParaRPr>
          </a:p>
          <a:p>
            <a:pPr marL="285750" indent="-285750">
              <a:lnSpc>
                <a:spcPct val="150000"/>
              </a:lnSpc>
              <a:buFontTx/>
              <a:buChar char="-"/>
            </a:pPr>
            <a:r>
              <a:rPr lang="zh-CN" altLang="en-US" sz="1800" kern="100" dirty="0">
                <a:effectLst/>
                <a:latin typeface="宋体" pitchFamily="2" charset="-122"/>
                <a:ea typeface="宋体" pitchFamily="2" charset="-122"/>
                <a:cs typeface="Times New Roman" panose="02020503050405090304" pitchFamily="18" charset="0"/>
              </a:rPr>
              <a:t>表示允许带有社区属性</a:t>
            </a:r>
            <a:r>
              <a:rPr lang="en-US" altLang="zh-CN" sz="1800" kern="100" dirty="0">
                <a:effectLst/>
                <a:latin typeface="宋体" pitchFamily="2" charset="-122"/>
                <a:ea typeface="宋体" pitchFamily="2" charset="-122"/>
                <a:cs typeface="Times New Roman" panose="02020503050405090304" pitchFamily="18" charset="0"/>
              </a:rPr>
              <a:t>10:10</a:t>
            </a:r>
            <a:r>
              <a:rPr lang="zh-CN" altLang="en-US" sz="1800" kern="100" dirty="0">
                <a:effectLst/>
                <a:latin typeface="宋体" pitchFamily="2" charset="-122"/>
                <a:ea typeface="宋体" pitchFamily="2" charset="-122"/>
                <a:cs typeface="Times New Roman" panose="02020503050405090304" pitchFamily="18" charset="0"/>
              </a:rPr>
              <a:t>的路由通过</a:t>
            </a:r>
            <a:endParaRPr lang="en-US" altLang="zh-CN" sz="1800" kern="100" dirty="0">
              <a:effectLst/>
              <a:latin typeface="宋体" pitchFamily="2" charset="-122"/>
              <a:ea typeface="宋体" pitchFamily="2" charset="-122"/>
              <a:cs typeface="Times New Roman" panose="02020503050405090304" pitchFamily="18" charset="0"/>
            </a:endParaRPr>
          </a:p>
        </p:txBody>
      </p:sp>
      <p:pic>
        <p:nvPicPr>
          <p:cNvPr id="10" name="图片 9"/>
          <p:cNvPicPr>
            <a:picLocks noChangeAspect="1"/>
          </p:cNvPicPr>
          <p:nvPr/>
        </p:nvPicPr>
        <p:blipFill>
          <a:blip r:embed="rId2"/>
          <a:stretch>
            <a:fillRect/>
          </a:stretch>
        </p:blipFill>
        <p:spPr>
          <a:xfrm>
            <a:off x="12557769" y="2032551"/>
            <a:ext cx="5226976" cy="1179294"/>
          </a:xfrm>
          <a:prstGeom prst="rect">
            <a:avLst/>
          </a:prstGeom>
        </p:spPr>
      </p:pic>
      <p:sp>
        <p:nvSpPr>
          <p:cNvPr id="13" name="文本框 12"/>
          <p:cNvSpPr txBox="1"/>
          <p:nvPr/>
        </p:nvSpPr>
        <p:spPr>
          <a:xfrm>
            <a:off x="4143850" y="714482"/>
            <a:ext cx="4226427" cy="358047"/>
          </a:xfrm>
          <a:prstGeom prst="rect">
            <a:avLst/>
          </a:prstGeom>
          <a:noFill/>
        </p:spPr>
        <p:txBody>
          <a:bodyPr wrap="square">
            <a:spAutoFit/>
          </a:bodyPr>
          <a:lstStyle/>
          <a:p>
            <a:pPr marL="0" marR="0" indent="266700" algn="just">
              <a:lnSpc>
                <a:spcPts val="2200"/>
              </a:lnSpc>
              <a:spcBef>
                <a:spcPts val="0"/>
              </a:spcBef>
              <a:spcAft>
                <a:spcPts val="0"/>
              </a:spcAft>
            </a:pPr>
            <a:r>
              <a:rPr lang="en-GB" altLang="zh-CN" sz="1800" b="1" kern="100" dirty="0">
                <a:effectLst/>
                <a:latin typeface="Times New Roman" panose="02020503050405090304" pitchFamily="18" charset="0"/>
                <a:ea typeface="宋体" pitchFamily="2" charset="-122"/>
                <a:cs typeface="Times New Roman" panose="02020503050405090304" pitchFamily="18" charset="0"/>
              </a:rPr>
              <a:t>Route Map Diffs via Semantic Checks</a:t>
            </a:r>
            <a:r>
              <a:rPr lang="zh-CN" altLang="en-US" sz="1800" b="1" kern="100" dirty="0">
                <a:effectLst/>
                <a:latin typeface="Times New Roman" panose="02020503050405090304" pitchFamily="18" charset="0"/>
                <a:ea typeface="宋体" pitchFamily="2" charset="-122"/>
                <a:cs typeface="Times New Roman" panose="02020503050405090304" pitchFamily="18" charset="0"/>
              </a:rPr>
              <a:t> </a:t>
            </a:r>
            <a:endParaRPr lang="en-GB" altLang="zh-CN" sz="1800" dirty="0">
              <a:effectLst/>
              <a:latin typeface="Times New Roman" panose="02020503050405090304" pitchFamily="18" charset="0"/>
              <a:ea typeface="黑体" panose="02010609060101010101" pitchFamily="49" charset="-122"/>
              <a:cs typeface="黑体" panose="02010609060101010101" pitchFamily="49" charset="-122"/>
            </a:endParaRPr>
          </a:p>
        </p:txBody>
      </p:sp>
      <p:sp>
        <p:nvSpPr>
          <p:cNvPr id="11" name="文本框 10"/>
          <p:cNvSpPr txBox="1"/>
          <p:nvPr/>
        </p:nvSpPr>
        <p:spPr>
          <a:xfrm>
            <a:off x="6340890" y="3366656"/>
            <a:ext cx="5512869" cy="904543"/>
          </a:xfrm>
          <a:prstGeom prst="rect">
            <a:avLst/>
          </a:prstGeom>
          <a:noFill/>
        </p:spPr>
        <p:txBody>
          <a:bodyPr wrap="square">
            <a:spAutoFit/>
          </a:bodyPr>
          <a:lstStyle/>
          <a:p>
            <a:pPr>
              <a:lnSpc>
                <a:spcPct val="150000"/>
              </a:lnSpc>
            </a:pPr>
            <a:r>
              <a:rPr lang="zh-CN" altLang="en-US" sz="2000" b="1" kern="100" dirty="0">
                <a:latin typeface="JetBrains Mono" panose="02000009000000000000" pitchFamily="49" charset="0"/>
                <a:cs typeface="JetBrains Mono" panose="02000009000000000000" pitchFamily="49" charset="0"/>
              </a:rPr>
              <a:t>理解</a:t>
            </a:r>
            <a:endParaRPr lang="zh-CN" altLang="en-US" sz="2000" b="1" kern="100" dirty="0">
              <a:latin typeface="JetBrains Mono" panose="02000009000000000000" pitchFamily="49" charset="0"/>
              <a:cs typeface="JetBrains Mono" panose="02000009000000000000" pitchFamily="49" charset="0"/>
            </a:endParaRPr>
          </a:p>
          <a:p>
            <a:pPr marL="285750" marR="0" lvl="0" indent="-285750">
              <a:lnSpc>
                <a:spcPct val="150000"/>
              </a:lnSpc>
              <a:spcBef>
                <a:spcPts val="0"/>
              </a:spcBef>
              <a:spcAft>
                <a:spcPts val="0"/>
              </a:spcAft>
              <a:buFontTx/>
              <a:buChar char="-"/>
            </a:pPr>
            <a:r>
              <a:rPr lang="zh-CN" altLang="en-US" kern="100" dirty="0">
                <a:latin typeface="宋体" pitchFamily="2" charset="-122"/>
                <a:ea typeface="宋体" pitchFamily="2" charset="-122"/>
                <a:cs typeface="Times New Roman" panose="02020503050405090304" pitchFamily="18" charset="0"/>
              </a:rPr>
              <a:t>按照路由策略允许通行的</a:t>
            </a:r>
            <a:r>
              <a:rPr lang="en-US" altLang="zh-CN" kern="100" dirty="0" err="1">
                <a:latin typeface="宋体" pitchFamily="2" charset="-122"/>
                <a:ea typeface="宋体" pitchFamily="2" charset="-122"/>
                <a:cs typeface="Times New Roman" panose="02020503050405090304" pitchFamily="18" charset="0"/>
              </a:rPr>
              <a:t>ip</a:t>
            </a:r>
            <a:r>
              <a:rPr lang="zh-CN" altLang="en-US" kern="100" dirty="0">
                <a:latin typeface="宋体" pitchFamily="2" charset="-122"/>
                <a:ea typeface="宋体" pitchFamily="2" charset="-122"/>
                <a:cs typeface="Times New Roman" panose="02020503050405090304" pitchFamily="18" charset="0"/>
              </a:rPr>
              <a:t>范围不同给出差异</a:t>
            </a:r>
            <a:endParaRPr lang="en-US" altLang="zh-CN" kern="100" dirty="0">
              <a:latin typeface="宋体" pitchFamily="2" charset="-122"/>
              <a:ea typeface="宋体" pitchFamily="2" charset="-122"/>
              <a:cs typeface="Times New Roman" panose="02020503050405090304" pitchFamily="18" charset="0"/>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0"/>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4" y="516324"/>
            <a:ext cx="3156064" cy="735633"/>
            <a:chOff x="472884" y="516324"/>
            <a:chExt cx="3156064" cy="735633"/>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sp>
        <p:nvSpPr>
          <p:cNvPr id="9" name="文本框 8"/>
          <p:cNvSpPr txBox="1"/>
          <p:nvPr/>
        </p:nvSpPr>
        <p:spPr>
          <a:xfrm>
            <a:off x="4028334" y="884140"/>
            <a:ext cx="6099048" cy="358047"/>
          </a:xfrm>
          <a:prstGeom prst="rect">
            <a:avLst/>
          </a:prstGeom>
          <a:noFill/>
        </p:spPr>
        <p:txBody>
          <a:bodyPr wrap="square">
            <a:spAutoFit/>
          </a:bodyPr>
          <a:lstStyle/>
          <a:p>
            <a:pPr marL="0" marR="0" indent="266700" algn="just">
              <a:lnSpc>
                <a:spcPts val="2200"/>
              </a:lnSpc>
              <a:spcBef>
                <a:spcPts val="0"/>
              </a:spcBef>
              <a:spcAft>
                <a:spcPts val="0"/>
              </a:spcAft>
            </a:pPr>
            <a:r>
              <a:rPr lang="en-GB" altLang="zh-CN" sz="1800" b="1" kern="100" dirty="0">
                <a:effectLst/>
                <a:latin typeface="Times New Roman" panose="02020503050405090304" pitchFamily="18" charset="0"/>
                <a:ea typeface="宋体" pitchFamily="2" charset="-122"/>
                <a:cs typeface="Times New Roman" panose="02020503050405090304" pitchFamily="18" charset="0"/>
              </a:rPr>
              <a:t>Static Route Diffs via Structural Checks</a:t>
            </a:r>
            <a:endParaRPr lang="en-GB" altLang="zh-CN" sz="1800" dirty="0">
              <a:effectLst/>
              <a:latin typeface="Times New Roman" panose="02020503050405090304" pitchFamily="18" charset="0"/>
              <a:ea typeface="黑体" panose="02010609060101010101" pitchFamily="49" charset="-122"/>
              <a:cs typeface="黑体" panose="02010609060101010101" pitchFamily="49" charset="-122"/>
            </a:endParaRPr>
          </a:p>
        </p:txBody>
      </p:sp>
      <p:sp>
        <p:nvSpPr>
          <p:cNvPr id="10" name="文本框 11"/>
          <p:cNvSpPr txBox="1"/>
          <p:nvPr/>
        </p:nvSpPr>
        <p:spPr>
          <a:xfrm>
            <a:off x="638254" y="653308"/>
            <a:ext cx="2825324" cy="73866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altLang="zh-CN" sz="1800" b="0" kern="100" dirty="0">
                <a:effectLst/>
                <a:latin typeface="JetBrains Mono" panose="02000009000000000000" pitchFamily="49" charset="0"/>
                <a:ea typeface="JetBrains Mono" panose="02000009000000000000" pitchFamily="49" charset="0"/>
                <a:cs typeface="JetBrains Mono" panose="02000009000000000000" pitchFamily="49" charset="0"/>
              </a:rPr>
              <a:t>Campion by Example</a:t>
            </a:r>
            <a:endParaRPr lang="en-GB" altLang="zh-CN" sz="1800" kern="100" dirty="0">
              <a:effectLst/>
              <a:latin typeface="JetBrains Mono" panose="02000009000000000000" pitchFamily="49" charset="0"/>
              <a:ea typeface="JetBrains Mono" panose="02000009000000000000" pitchFamily="49" charset="0"/>
              <a:cs typeface="JetBrains Mono" panose="02000009000000000000" pitchFamily="49" charset="0"/>
            </a:endParaRPr>
          </a:p>
          <a:p>
            <a:pPr algn="ctr"/>
            <a:endParaRPr kumimoji="1" lang="zh-CN" altLang="en-US" sz="2400" b="1" dirty="0">
              <a:solidFill>
                <a:schemeClr val="accent5">
                  <a:lumMod val="50000"/>
                </a:schemeClr>
              </a:solidFill>
              <a:latin typeface="JetBrains Mono" panose="02000009000000000000" pitchFamily="49" charset="0"/>
              <a:ea typeface="汉仪大宋简" panose="02010609000101010101" pitchFamily="49" charset="-122"/>
              <a:cs typeface="JetBrains Mono" panose="02000009000000000000" pitchFamily="49" charset="0"/>
            </a:endParaRPr>
          </a:p>
        </p:txBody>
      </p:sp>
      <p:pic>
        <p:nvPicPr>
          <p:cNvPr id="11" name="图片 10"/>
          <p:cNvPicPr>
            <a:picLocks noChangeAspect="1"/>
          </p:cNvPicPr>
          <p:nvPr/>
        </p:nvPicPr>
        <p:blipFill>
          <a:blip r:embed="rId1"/>
          <a:stretch>
            <a:fillRect/>
          </a:stretch>
        </p:blipFill>
        <p:spPr>
          <a:xfrm>
            <a:off x="472884" y="2109436"/>
            <a:ext cx="5611389" cy="2411144"/>
          </a:xfrm>
          <a:prstGeom prst="rect">
            <a:avLst/>
          </a:prstGeom>
        </p:spPr>
      </p:pic>
      <p:sp>
        <p:nvSpPr>
          <p:cNvPr id="12" name="文本框 11"/>
          <p:cNvSpPr txBox="1"/>
          <p:nvPr/>
        </p:nvSpPr>
        <p:spPr>
          <a:xfrm>
            <a:off x="6340896" y="1360257"/>
            <a:ext cx="5512869" cy="4294189"/>
          </a:xfrm>
          <a:prstGeom prst="rect">
            <a:avLst/>
          </a:prstGeom>
          <a:noFill/>
        </p:spPr>
        <p:txBody>
          <a:bodyPr wrap="square">
            <a:spAutoFit/>
          </a:bodyPr>
          <a:lstStyle/>
          <a:p>
            <a:pPr>
              <a:lnSpc>
                <a:spcPct val="150000"/>
              </a:lnSpc>
            </a:pPr>
            <a:r>
              <a:rPr lang="zh-CN" altLang="en-US" sz="2000" b="1" kern="100" dirty="0">
                <a:latin typeface="JetBrains Mono" panose="02000009000000000000" pitchFamily="49" charset="0"/>
                <a:cs typeface="JetBrains Mono" panose="02000009000000000000" pitchFamily="49" charset="0"/>
              </a:rPr>
              <a:t>解释</a:t>
            </a:r>
            <a:endParaRPr lang="en-US" altLang="zh-CN" sz="2000" b="1" kern="100" dirty="0">
              <a:latin typeface="JetBrains Mono" panose="02000009000000000000" pitchFamily="49" charset="0"/>
              <a:cs typeface="JetBrains Mono" panose="02000009000000000000" pitchFamily="49" charset="0"/>
            </a:endParaRPr>
          </a:p>
          <a:p>
            <a:pPr marL="285750" indent="-285750">
              <a:lnSpc>
                <a:spcPct val="150000"/>
              </a:lnSpc>
              <a:buFontTx/>
              <a:buChar char="-"/>
            </a:pPr>
            <a:r>
              <a:rPr lang="en-GB" altLang="zh-CN" sz="1800" b="0" kern="100" dirty="0">
                <a:effectLst/>
                <a:latin typeface="Times New Roman" panose="02020503050405090304" pitchFamily="18" charset="0"/>
                <a:ea typeface="宋体" pitchFamily="2" charset="-122"/>
                <a:cs typeface="黑体" panose="02010609060101010101" pitchFamily="49" charset="-122"/>
              </a:rPr>
              <a:t>Campion </a:t>
            </a:r>
            <a:r>
              <a:rPr lang="zh-CN" altLang="en-US" sz="1800" b="0" kern="100" dirty="0">
                <a:effectLst/>
                <a:latin typeface="宋体" pitchFamily="2" charset="-122"/>
                <a:ea typeface="宋体" pitchFamily="2" charset="-122"/>
                <a:cs typeface="Times New Roman" panose="02020503050405090304" pitchFamily="18" charset="0"/>
              </a:rPr>
              <a:t>通过结构等价性检查来检测静态路由和</a:t>
            </a:r>
            <a:r>
              <a:rPr lang="en-GB" altLang="zh-CN" sz="1800" b="0" kern="100" dirty="0">
                <a:effectLst/>
                <a:latin typeface="Times New Roman" panose="02020503050405090304" pitchFamily="18" charset="0"/>
                <a:ea typeface="宋体" pitchFamily="2" charset="-122"/>
                <a:cs typeface="黑体" panose="02010609060101010101" pitchFamily="49" charset="-122"/>
              </a:rPr>
              <a:t>OSPF</a:t>
            </a:r>
            <a:r>
              <a:rPr lang="zh-CN" altLang="en-US" sz="1800" b="0" kern="100" dirty="0">
                <a:effectLst/>
                <a:latin typeface="宋体" pitchFamily="2" charset="-122"/>
                <a:ea typeface="宋体" pitchFamily="2" charset="-122"/>
                <a:cs typeface="Times New Roman" panose="02020503050405090304" pitchFamily="18" charset="0"/>
              </a:rPr>
              <a:t>成本等配置组件的差异。</a:t>
            </a:r>
            <a:endParaRPr lang="en-US" altLang="zh-CN" dirty="0">
              <a:latin typeface="Times New Roman" panose="02020503050405090304" pitchFamily="18" charset="0"/>
              <a:ea typeface="黑体" panose="02010609060101010101" pitchFamily="49" charset="-122"/>
              <a:cs typeface="Times New Roman" panose="02020503050405090304" pitchFamily="18" charset="0"/>
            </a:endParaRPr>
          </a:p>
          <a:p>
            <a:pPr marL="285750" indent="-285750">
              <a:lnSpc>
                <a:spcPct val="150000"/>
              </a:lnSpc>
              <a:buFontTx/>
              <a:buChar char="-"/>
            </a:pPr>
            <a:r>
              <a:rPr lang="zh-CN" altLang="en-US" sz="1800" b="0" kern="100" dirty="0">
                <a:effectLst/>
                <a:latin typeface="宋体" pitchFamily="2" charset="-122"/>
                <a:ea typeface="宋体" pitchFamily="2" charset="-122"/>
                <a:cs typeface="Times New Roman" panose="02020503050405090304" pitchFamily="18" charset="0"/>
              </a:rPr>
              <a:t>例子：一个路由配置中有一条路由，另一个没有；或者两个都有，但是属性不同（下一跳、</a:t>
            </a:r>
            <a:r>
              <a:rPr lang="en-GB" altLang="zh-CN" sz="1800" b="0" kern="100" dirty="0">
                <a:effectLst/>
                <a:latin typeface="Times New Roman" panose="02020503050405090304" pitchFamily="18" charset="0"/>
                <a:ea typeface="宋体" pitchFamily="2" charset="-122"/>
                <a:cs typeface="Times New Roman" panose="02020503050405090304" pitchFamily="18" charset="0"/>
              </a:rPr>
              <a:t>administrative distance</a:t>
            </a:r>
            <a:r>
              <a:rPr lang="zh-CN" altLang="en-GB" sz="1800" b="0" kern="100" dirty="0">
                <a:effectLst/>
                <a:latin typeface="宋体" pitchFamily="2" charset="-122"/>
                <a:ea typeface="宋体" pitchFamily="2" charset="-122"/>
                <a:cs typeface="Times New Roman" panose="02020503050405090304" pitchFamily="18" charset="0"/>
              </a:rPr>
              <a:t>）</a:t>
            </a:r>
            <a:endParaRPr lang="en-GB" altLang="zh-CN" dirty="0">
              <a:latin typeface="Times New Roman" panose="02020503050405090304" pitchFamily="18" charset="0"/>
              <a:ea typeface="黑体" panose="02010609060101010101" pitchFamily="49" charset="-122"/>
              <a:cs typeface="Times New Roman" panose="02020503050405090304" pitchFamily="18" charset="0"/>
            </a:endParaRPr>
          </a:p>
          <a:p>
            <a:pPr marL="285750" indent="-285750">
              <a:lnSpc>
                <a:spcPct val="150000"/>
              </a:lnSpc>
              <a:buFontTx/>
              <a:buChar char="-"/>
            </a:pPr>
            <a:r>
              <a:rPr lang="zh-CN" altLang="en-US" sz="1800" b="0" kern="100" dirty="0">
                <a:effectLst/>
                <a:latin typeface="宋体" pitchFamily="2" charset="-122"/>
                <a:ea typeface="宋体" pitchFamily="2" charset="-122"/>
                <a:cs typeface="Times New Roman" panose="02020503050405090304" pitchFamily="18" charset="0"/>
              </a:rPr>
              <a:t>简单的结构检查与通过语义表示进行的行为检查一样精确：将配置组件与配置的其他部分隔离开来进行检查</a:t>
            </a:r>
            <a:endParaRPr lang="zh-CN" altLang="en-US" sz="1800" dirty="0">
              <a:effectLst/>
              <a:latin typeface="Times New Roman" panose="02020503050405090304" pitchFamily="18" charset="0"/>
              <a:ea typeface="黑体" panose="02010609060101010101" pitchFamily="49" charset="-122"/>
              <a:cs typeface="黑体" panose="02010609060101010101" pitchFamily="49" charset="-122"/>
            </a:endParaRPr>
          </a:p>
          <a:p>
            <a:pPr>
              <a:lnSpc>
                <a:spcPct val="150000"/>
              </a:lnSpc>
            </a:pPr>
            <a:endParaRPr lang="zh-CN" altLang="en-US" sz="2000" b="1" kern="100" dirty="0">
              <a:latin typeface="JetBrains Mono" panose="02000009000000000000" pitchFamily="49" charset="0"/>
              <a:cs typeface="JetBrains Mono" panose="02000009000000000000" pitchFamily="49" charset="0"/>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0"/>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4" y="516324"/>
            <a:ext cx="3156064" cy="735633"/>
            <a:chOff x="472884" y="516324"/>
            <a:chExt cx="3156064" cy="735633"/>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7" name="文本框 11"/>
            <p:cNvSpPr txBox="1"/>
            <p:nvPr/>
          </p:nvSpPr>
          <p:spPr>
            <a:xfrm>
              <a:off x="638254" y="653308"/>
              <a:ext cx="2825324"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400" b="1" kern="100" dirty="0">
                  <a:effectLst/>
                  <a:latin typeface="+mj-ea"/>
                  <a:ea typeface="+mj-ea"/>
                  <a:cs typeface="Times New Roman" panose="02020503050405090304" pitchFamily="18" charset="0"/>
                </a:rPr>
                <a:t>设计与算法</a:t>
              </a:r>
              <a:endParaRPr lang="zh-CN" altLang="en-US" sz="2400" b="1" kern="100" dirty="0">
                <a:effectLst/>
                <a:latin typeface="+mj-ea"/>
                <a:ea typeface="+mj-ea"/>
                <a:cs typeface="Times New Roman" panose="02020503050405090304" pitchFamily="18" charset="0"/>
              </a:endParaRPr>
            </a:p>
          </p:txBody>
        </p:sp>
      </p:grpSp>
      <p:pic>
        <p:nvPicPr>
          <p:cNvPr id="9" name="图片 8"/>
          <p:cNvPicPr>
            <a:picLocks noChangeAspect="1"/>
          </p:cNvPicPr>
          <p:nvPr/>
        </p:nvPicPr>
        <p:blipFill>
          <a:blip r:embed="rId1"/>
          <a:stretch>
            <a:fillRect/>
          </a:stretch>
        </p:blipFill>
        <p:spPr>
          <a:xfrm>
            <a:off x="472884" y="2481886"/>
            <a:ext cx="5051268" cy="1894226"/>
          </a:xfrm>
          <a:prstGeom prst="rect">
            <a:avLst/>
          </a:prstGeom>
        </p:spPr>
      </p:pic>
      <p:sp>
        <p:nvSpPr>
          <p:cNvPr id="8" name="文本框 7"/>
          <p:cNvSpPr txBox="1"/>
          <p:nvPr/>
        </p:nvSpPr>
        <p:spPr>
          <a:xfrm>
            <a:off x="5258338" y="1251957"/>
            <a:ext cx="6244553" cy="4656339"/>
          </a:xfrm>
          <a:prstGeom prst="rect">
            <a:avLst/>
          </a:prstGeom>
          <a:noFill/>
        </p:spPr>
        <p:txBody>
          <a:bodyPr wrap="square">
            <a:spAutoFit/>
          </a:bodyPr>
          <a:lstStyle/>
          <a:p>
            <a:pPr>
              <a:lnSpc>
                <a:spcPct val="150000"/>
              </a:lnSpc>
            </a:pPr>
            <a:r>
              <a:rPr lang="zh-CN" altLang="en-US" sz="2000" b="1" kern="100" dirty="0">
                <a:latin typeface="JetBrains Mono" panose="02000009000000000000" pitchFamily="49" charset="0"/>
                <a:cs typeface="JetBrains Mono" panose="02000009000000000000" pitchFamily="49" charset="0"/>
              </a:rPr>
              <a:t>解释</a:t>
            </a:r>
            <a:endParaRPr lang="en-US" altLang="zh-CN" sz="2000" b="1" kern="100" dirty="0">
              <a:latin typeface="JetBrains Mono" panose="02000009000000000000" pitchFamily="49" charset="0"/>
              <a:cs typeface="JetBrains Mono" panose="02000009000000000000" pitchFamily="49" charset="0"/>
            </a:endParaRPr>
          </a:p>
          <a:p>
            <a:pPr marL="342900" marR="0" lvl="0" indent="-342900" algn="l">
              <a:lnSpc>
                <a:spcPct val="150000"/>
              </a:lnSpc>
              <a:spcBef>
                <a:spcPts val="0"/>
              </a:spcBef>
              <a:spcAft>
                <a:spcPts val="0"/>
              </a:spcAft>
              <a:buFont typeface="Times New Roman" panose="02020503050405090304" pitchFamily="18" charset="0"/>
              <a:buAutoNum type="arabicPeriod"/>
            </a:pPr>
            <a:r>
              <a:rPr lang="en-GB" altLang="zh-CN" sz="1800" b="0" kern="100" dirty="0">
                <a:effectLst/>
                <a:latin typeface="Times New Roman" panose="02020503050405090304" pitchFamily="18" charset="0"/>
                <a:ea typeface="宋体" pitchFamily="2" charset="-122"/>
                <a:cs typeface="黑体" panose="02010609060101010101" pitchFamily="49" charset="-122"/>
              </a:rPr>
              <a:t>C1 </a:t>
            </a:r>
            <a:r>
              <a:rPr lang="zh-CN" altLang="en-US" sz="1800" b="0" kern="100" dirty="0">
                <a:effectLst/>
                <a:latin typeface="宋体" pitchFamily="2" charset="-122"/>
                <a:ea typeface="宋体" pitchFamily="2" charset="-122"/>
                <a:cs typeface="黑体" panose="02010609060101010101" pitchFamily="49" charset="-122"/>
              </a:rPr>
              <a:t>和 </a:t>
            </a:r>
            <a:r>
              <a:rPr lang="en-GB" altLang="zh-CN" sz="1800" b="0" kern="100" dirty="0">
                <a:effectLst/>
                <a:latin typeface="Times New Roman" panose="02020503050405090304" pitchFamily="18" charset="0"/>
                <a:ea typeface="宋体" pitchFamily="2" charset="-122"/>
                <a:cs typeface="黑体" panose="02010609060101010101" pitchFamily="49" charset="-122"/>
              </a:rPr>
              <a:t>C2 </a:t>
            </a:r>
            <a:r>
              <a:rPr lang="zh-CN" altLang="en-US" sz="1800" b="0" kern="100" dirty="0">
                <a:effectLst/>
                <a:latin typeface="宋体" pitchFamily="2" charset="-122"/>
                <a:ea typeface="宋体" pitchFamily="2" charset="-122"/>
                <a:cs typeface="黑体" panose="02010609060101010101" pitchFamily="49" charset="-122"/>
              </a:rPr>
              <a:t>的相应组件（</a:t>
            </a:r>
            <a:r>
              <a:rPr lang="en-GB" altLang="zh-CN" sz="1800" b="0" kern="100" dirty="0">
                <a:effectLst/>
                <a:latin typeface="Times New Roman" panose="02020503050405090304" pitchFamily="18" charset="0"/>
                <a:ea typeface="宋体" pitchFamily="2" charset="-122"/>
                <a:cs typeface="黑体" panose="02010609060101010101" pitchFamily="49" charset="-122"/>
              </a:rPr>
              <a:t>ACL </a:t>
            </a:r>
            <a:r>
              <a:rPr lang="zh-CN" altLang="en-US" sz="1800" b="0" kern="100" dirty="0">
                <a:effectLst/>
                <a:latin typeface="宋体" pitchFamily="2" charset="-122"/>
                <a:ea typeface="宋体" pitchFamily="2" charset="-122"/>
                <a:cs typeface="黑体" panose="02010609060101010101" pitchFamily="49" charset="-122"/>
              </a:rPr>
              <a:t>或 </a:t>
            </a:r>
            <a:r>
              <a:rPr lang="en-GB" altLang="zh-CN" sz="1800" b="0" kern="100" dirty="0">
                <a:effectLst/>
                <a:latin typeface="Times New Roman" panose="02020503050405090304" pitchFamily="18" charset="0"/>
                <a:ea typeface="宋体" pitchFamily="2" charset="-122"/>
                <a:cs typeface="黑体" panose="02010609060101010101" pitchFamily="49" charset="-122"/>
              </a:rPr>
              <a:t>BGP </a:t>
            </a:r>
            <a:r>
              <a:rPr lang="zh-CN" altLang="en-US" sz="1800" b="0" kern="100" dirty="0">
                <a:effectLst/>
                <a:latin typeface="宋体" pitchFamily="2" charset="-122"/>
                <a:ea typeface="宋体" pitchFamily="2" charset="-122"/>
                <a:cs typeface="黑体" panose="02010609060101010101" pitchFamily="49" charset="-122"/>
              </a:rPr>
              <a:t>路由映射）由 </a:t>
            </a:r>
            <a:r>
              <a:rPr lang="en-GB" altLang="zh-CN" sz="1800" b="0" kern="100" dirty="0" err="1">
                <a:effectLst/>
                <a:latin typeface="Times New Roman" panose="02020503050405090304" pitchFamily="18" charset="0"/>
                <a:ea typeface="宋体" pitchFamily="2" charset="-122"/>
                <a:cs typeface="黑体" panose="02010609060101010101" pitchFamily="49" charset="-122"/>
              </a:rPr>
              <a:t>MatchPolicies</a:t>
            </a:r>
            <a:r>
              <a:rPr lang="en-GB" altLang="zh-CN" sz="1800" b="0" kern="100" dirty="0">
                <a:effectLst/>
                <a:latin typeface="Times New Roman" panose="02020503050405090304" pitchFamily="18" charset="0"/>
                <a:ea typeface="宋体" pitchFamily="2" charset="-122"/>
                <a:cs typeface="黑体" panose="02010609060101010101" pitchFamily="49" charset="-122"/>
              </a:rPr>
              <a:t> </a:t>
            </a:r>
            <a:r>
              <a:rPr lang="zh-CN" altLang="en-US" sz="1800" b="0" kern="100" dirty="0">
                <a:effectLst/>
                <a:latin typeface="宋体" pitchFamily="2" charset="-122"/>
                <a:ea typeface="宋体" pitchFamily="2" charset="-122"/>
                <a:cs typeface="黑体" panose="02010609060101010101" pitchFamily="49" charset="-122"/>
              </a:rPr>
              <a:t>函数配对。这可以通过启发式方法完成，例如按名称匹配组件或匹配与同一相邻节点相关的组件，或者此信息可以由用户提供</a:t>
            </a:r>
            <a:endParaRPr lang="zh-CN" altLang="en-US" sz="1800" dirty="0">
              <a:effectLst/>
              <a:latin typeface="Times New Roman" panose="02020503050405090304" pitchFamily="18" charset="0"/>
              <a:ea typeface="黑体" panose="02010609060101010101" pitchFamily="49" charset="-122"/>
              <a:cs typeface="黑体" panose="02010609060101010101" pitchFamily="49" charset="-122"/>
            </a:endParaRPr>
          </a:p>
          <a:p>
            <a:pPr marL="342900" marR="0" lvl="0" indent="-342900" algn="l">
              <a:lnSpc>
                <a:spcPct val="150000"/>
              </a:lnSpc>
              <a:spcBef>
                <a:spcPts val="0"/>
              </a:spcBef>
              <a:spcAft>
                <a:spcPts val="0"/>
              </a:spcAft>
              <a:buFont typeface="Times New Roman" panose="02020503050405090304" pitchFamily="18" charset="0"/>
              <a:buAutoNum type="arabicPeriod"/>
            </a:pPr>
            <a:r>
              <a:rPr lang="zh-CN" altLang="en-US" sz="1800" b="0" kern="100" dirty="0">
                <a:effectLst/>
                <a:latin typeface="宋体" pitchFamily="2" charset="-122"/>
                <a:ea typeface="宋体" pitchFamily="2" charset="-122"/>
                <a:cs typeface="黑体" panose="02010609060101010101" pitchFamily="49" charset="-122"/>
              </a:rPr>
              <a:t>对于每个组件对，</a:t>
            </a:r>
            <a:r>
              <a:rPr lang="en-GB" altLang="zh-CN" sz="1800" b="0" kern="100" dirty="0">
                <a:effectLst/>
                <a:latin typeface="Times New Roman" panose="02020503050405090304" pitchFamily="18" charset="0"/>
                <a:ea typeface="宋体" pitchFamily="2" charset="-122"/>
                <a:cs typeface="黑体" panose="02010609060101010101" pitchFamily="49" charset="-122"/>
              </a:rPr>
              <a:t>Diff </a:t>
            </a:r>
            <a:r>
              <a:rPr lang="zh-CN" altLang="en-US" sz="1800" b="0" kern="100" dirty="0">
                <a:effectLst/>
                <a:latin typeface="宋体" pitchFamily="2" charset="-122"/>
                <a:ea typeface="宋体" pitchFamily="2" charset="-122"/>
                <a:cs typeface="黑体" panose="02010609060101010101" pitchFamily="49" charset="-122"/>
              </a:rPr>
              <a:t>函数调用 </a:t>
            </a:r>
            <a:r>
              <a:rPr lang="en-GB" altLang="zh-CN" sz="1800" b="0" kern="100" dirty="0" err="1">
                <a:effectLst/>
                <a:latin typeface="Times New Roman" panose="02020503050405090304" pitchFamily="18" charset="0"/>
                <a:ea typeface="宋体" pitchFamily="2" charset="-122"/>
                <a:cs typeface="黑体" panose="02010609060101010101" pitchFamily="49" charset="-122"/>
              </a:rPr>
              <a:t>SemanticDiff</a:t>
            </a:r>
            <a:r>
              <a:rPr lang="en-GB" altLang="zh-CN" sz="1800" b="0" kern="100" dirty="0">
                <a:effectLst/>
                <a:latin typeface="Times New Roman" panose="02020503050405090304" pitchFamily="18" charset="0"/>
                <a:ea typeface="宋体" pitchFamily="2" charset="-122"/>
                <a:cs typeface="黑体" panose="02010609060101010101" pitchFamily="49" charset="-122"/>
              </a:rPr>
              <a:t> </a:t>
            </a:r>
            <a:r>
              <a:rPr lang="zh-CN" altLang="en-US" sz="1800" b="0" kern="100" dirty="0">
                <a:effectLst/>
                <a:latin typeface="宋体" pitchFamily="2" charset="-122"/>
                <a:ea typeface="宋体" pitchFamily="2" charset="-122"/>
                <a:cs typeface="黑体" panose="02010609060101010101" pitchFamily="49" charset="-122"/>
              </a:rPr>
              <a:t>或 </a:t>
            </a:r>
            <a:r>
              <a:rPr lang="en-GB" altLang="zh-CN" sz="1800" b="0" kern="100" dirty="0" err="1">
                <a:effectLst/>
                <a:latin typeface="Times New Roman" panose="02020503050405090304" pitchFamily="18" charset="0"/>
                <a:ea typeface="宋体" pitchFamily="2" charset="-122"/>
                <a:cs typeface="黑体" panose="02010609060101010101" pitchFamily="49" charset="-122"/>
              </a:rPr>
              <a:t>StructuralDiff</a:t>
            </a:r>
            <a:r>
              <a:rPr lang="en-GB" altLang="zh-CN" sz="1800" b="0" kern="100" dirty="0">
                <a:effectLst/>
                <a:latin typeface="Times New Roman" panose="02020503050405090304" pitchFamily="18" charset="0"/>
                <a:ea typeface="宋体" pitchFamily="2" charset="-122"/>
                <a:cs typeface="黑体" panose="02010609060101010101" pitchFamily="49" charset="-122"/>
              </a:rPr>
              <a:t> </a:t>
            </a:r>
            <a:r>
              <a:rPr lang="zh-CN" altLang="en-US" sz="1800" b="0" kern="100" dirty="0">
                <a:effectLst/>
                <a:latin typeface="宋体" pitchFamily="2" charset="-122"/>
                <a:ea typeface="宋体" pitchFamily="2" charset="-122"/>
                <a:cs typeface="黑体" panose="02010609060101010101" pitchFamily="49" charset="-122"/>
              </a:rPr>
              <a:t>来生成一组差异，每个差异都可以包含一组输入、每个组件执行的</a:t>
            </a:r>
            <a:r>
              <a:rPr lang="zh-CN" altLang="en-US" sz="1800" b="0" kern="100" dirty="0">
                <a:effectLst/>
                <a:latin typeface="宋体" pitchFamily="2" charset="-122"/>
                <a:ea typeface="宋体" pitchFamily="2" charset="-122"/>
                <a:cs typeface="Times New Roman" panose="02020503050405090304" pitchFamily="18" charset="0"/>
              </a:rPr>
              <a:t>动作</a:t>
            </a:r>
            <a:r>
              <a:rPr lang="zh-CN" altLang="en-US" sz="1800" b="0" kern="100" dirty="0">
                <a:effectLst/>
                <a:latin typeface="宋体" pitchFamily="2" charset="-122"/>
                <a:ea typeface="宋体" pitchFamily="2" charset="-122"/>
                <a:cs typeface="黑体" panose="02010609060101010101" pitchFamily="49" charset="-122"/>
              </a:rPr>
              <a:t>以及配置中的位置</a:t>
            </a:r>
            <a:endParaRPr lang="zh-CN" altLang="en-US" sz="1800" dirty="0">
              <a:effectLst/>
              <a:latin typeface="Times New Roman" panose="02020503050405090304" pitchFamily="18" charset="0"/>
              <a:ea typeface="黑体" panose="02010609060101010101" pitchFamily="49" charset="-122"/>
              <a:cs typeface="黑体" panose="02010609060101010101" pitchFamily="49" charset="-122"/>
            </a:endParaRPr>
          </a:p>
          <a:p>
            <a:pPr marL="342900" marR="0" lvl="0" indent="-342900" algn="l">
              <a:lnSpc>
                <a:spcPct val="150000"/>
              </a:lnSpc>
              <a:spcBef>
                <a:spcPts val="0"/>
              </a:spcBef>
              <a:spcAft>
                <a:spcPts val="0"/>
              </a:spcAft>
              <a:buFont typeface="Times New Roman" panose="02020503050405090304" pitchFamily="18" charset="0"/>
              <a:buAutoNum type="arabicPeriod"/>
            </a:pPr>
            <a:r>
              <a:rPr lang="en-GB" altLang="zh-CN" sz="1800" b="0" kern="100" dirty="0">
                <a:effectLst/>
                <a:latin typeface="Times New Roman" panose="02020503050405090304" pitchFamily="18" charset="0"/>
                <a:ea typeface="宋体" pitchFamily="2" charset="-122"/>
                <a:cs typeface="黑体" panose="02010609060101010101" pitchFamily="49" charset="-122"/>
              </a:rPr>
              <a:t>Present </a:t>
            </a:r>
            <a:r>
              <a:rPr lang="zh-CN" altLang="en-US" sz="1800" b="0" kern="100" dirty="0">
                <a:effectLst/>
                <a:latin typeface="宋体" pitchFamily="2" charset="-122"/>
                <a:ea typeface="宋体" pitchFamily="2" charset="-122"/>
                <a:cs typeface="黑体" panose="02010609060101010101" pitchFamily="49" charset="-122"/>
              </a:rPr>
              <a:t>函数对结果进行格式设置，以便输出给用户，包括对 </a:t>
            </a:r>
            <a:r>
              <a:rPr lang="en-GB" altLang="zh-CN" sz="1800" b="0" kern="100" dirty="0" err="1">
                <a:effectLst/>
                <a:latin typeface="Times New Roman" panose="02020503050405090304" pitchFamily="18" charset="0"/>
                <a:ea typeface="宋体" pitchFamily="2" charset="-122"/>
                <a:cs typeface="黑体" panose="02010609060101010101" pitchFamily="49" charset="-122"/>
              </a:rPr>
              <a:t>SemanticDiff</a:t>
            </a:r>
            <a:r>
              <a:rPr lang="en-GB" altLang="zh-CN" sz="1800" b="0" kern="100" dirty="0">
                <a:effectLst/>
                <a:latin typeface="Times New Roman" panose="02020503050405090304" pitchFamily="18" charset="0"/>
                <a:ea typeface="宋体" pitchFamily="2" charset="-122"/>
                <a:cs typeface="黑体" panose="02010609060101010101" pitchFamily="49" charset="-122"/>
              </a:rPr>
              <a:t> </a:t>
            </a:r>
            <a:r>
              <a:rPr lang="zh-CN" altLang="en-US" sz="1800" b="0" kern="100" dirty="0">
                <a:effectLst/>
                <a:latin typeface="宋体" pitchFamily="2" charset="-122"/>
                <a:ea typeface="宋体" pitchFamily="2" charset="-122"/>
                <a:cs typeface="黑体" panose="02010609060101010101" pitchFamily="49" charset="-122"/>
              </a:rPr>
              <a:t>的结果调用 </a:t>
            </a:r>
            <a:r>
              <a:rPr lang="en-GB" altLang="zh-CN" sz="1800" b="0" kern="100" dirty="0" err="1">
                <a:effectLst/>
                <a:latin typeface="Times New Roman" panose="02020503050405090304" pitchFamily="18" charset="0"/>
                <a:ea typeface="宋体" pitchFamily="2" charset="-122"/>
                <a:cs typeface="黑体" panose="02010609060101010101" pitchFamily="49" charset="-122"/>
              </a:rPr>
              <a:t>HeaderLocalize</a:t>
            </a:r>
            <a:r>
              <a:rPr lang="zh-CN" altLang="en-GB" sz="1800" b="0" kern="100" dirty="0">
                <a:effectLst/>
                <a:latin typeface="宋体" pitchFamily="2" charset="-122"/>
                <a:ea typeface="宋体" pitchFamily="2" charset="-122"/>
                <a:cs typeface="黑体" panose="02010609060101010101" pitchFamily="49" charset="-122"/>
              </a:rPr>
              <a:t>，</a:t>
            </a:r>
            <a:r>
              <a:rPr lang="zh-CN" altLang="en-US" sz="1800" b="0" kern="100" dirty="0">
                <a:effectLst/>
                <a:latin typeface="宋体" pitchFamily="2" charset="-122"/>
                <a:ea typeface="宋体" pitchFamily="2" charset="-122"/>
                <a:cs typeface="黑体" panose="02010609060101010101" pitchFamily="49" charset="-122"/>
              </a:rPr>
              <a:t>以便生成输入集的可理解表示形式</a:t>
            </a:r>
            <a:endParaRPr lang="zh-CN" altLang="en-US" sz="1800" dirty="0">
              <a:effectLst/>
              <a:latin typeface="Times New Roman" panose="02020503050405090304" pitchFamily="18" charset="0"/>
              <a:ea typeface="黑体" panose="02010609060101010101" pitchFamily="49" charset="-122"/>
              <a:cs typeface="黑体" panose="02010609060101010101" pitchFamily="49" charset="-122"/>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 y="0"/>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4" y="516324"/>
            <a:ext cx="3156064" cy="735633"/>
            <a:chOff x="472884" y="516324"/>
            <a:chExt cx="3156064" cy="735633"/>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sp>
        <p:nvSpPr>
          <p:cNvPr id="9" name="文本框 11"/>
          <p:cNvSpPr txBox="1"/>
          <p:nvPr/>
        </p:nvSpPr>
        <p:spPr>
          <a:xfrm>
            <a:off x="638254" y="653308"/>
            <a:ext cx="2825324" cy="36933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altLang="zh-CN" sz="1800" b="0" kern="100" dirty="0" err="1">
                <a:effectLst/>
                <a:latin typeface="JetBrains Mono" panose="02000009000000000000" pitchFamily="49" charset="0"/>
                <a:ea typeface="JetBrains Mono" panose="02000009000000000000" pitchFamily="49" charset="0"/>
                <a:cs typeface="JetBrains Mono" panose="02000009000000000000" pitchFamily="49" charset="0"/>
              </a:rPr>
              <a:t>SemanticDiff</a:t>
            </a:r>
            <a:endParaRPr lang="en-GB" altLang="zh-CN" sz="1800" b="0" kern="100" dirty="0">
              <a:effectLst/>
              <a:latin typeface="JetBrains Mono" panose="02000009000000000000" pitchFamily="49" charset="0"/>
              <a:ea typeface="JetBrains Mono" panose="02000009000000000000" pitchFamily="49" charset="0"/>
              <a:cs typeface="JetBrains Mono" panose="02000009000000000000" pitchFamily="49" charset="0"/>
            </a:endParaRPr>
          </a:p>
        </p:txBody>
      </p:sp>
      <p:sp>
        <p:nvSpPr>
          <p:cNvPr id="11" name="文本框 10"/>
          <p:cNvSpPr txBox="1"/>
          <p:nvPr/>
        </p:nvSpPr>
        <p:spPr>
          <a:xfrm>
            <a:off x="646251" y="1503397"/>
            <a:ext cx="3371347" cy="369332"/>
          </a:xfrm>
          <a:prstGeom prst="rect">
            <a:avLst/>
          </a:prstGeom>
          <a:noFill/>
        </p:spPr>
        <p:txBody>
          <a:bodyPr wrap="square">
            <a:spAutoFit/>
          </a:bodyPr>
          <a:lstStyle/>
          <a:p>
            <a:pPr marL="0" marR="0" algn="just">
              <a:spcBef>
                <a:spcPts val="0"/>
              </a:spcBef>
              <a:spcAft>
                <a:spcPts val="0"/>
              </a:spcAft>
            </a:pPr>
            <a:r>
              <a:rPr lang="en-GB" altLang="zh-CN" sz="1800" b="0" kern="100" dirty="0">
                <a:effectLst/>
                <a:latin typeface="JetBrains Mono" panose="02000009000000000000" pitchFamily="49" charset="0"/>
                <a:ea typeface="JetBrains Mono" panose="02000009000000000000" pitchFamily="49" charset="0"/>
                <a:cs typeface="JetBrains Mono" panose="02000009000000000000" pitchFamily="49" charset="0"/>
              </a:rPr>
              <a:t>(</a:t>
            </a:r>
            <a:r>
              <a:rPr lang="en-GB" altLang="zh-CN" sz="1800" b="0" kern="100" dirty="0" err="1">
                <a:effectLst/>
                <a:latin typeface="JetBrains Mono" panose="02000009000000000000" pitchFamily="49" charset="0"/>
                <a:ea typeface="JetBrains Mono" panose="02000009000000000000" pitchFamily="49" charset="0"/>
                <a:cs typeface="JetBrains Mono" panose="02000009000000000000" pitchFamily="49" charset="0"/>
              </a:rPr>
              <a:t>i</a:t>
            </a:r>
            <a:r>
              <a:rPr lang="en-GB" altLang="zh-CN" sz="1800" b="0" kern="100" dirty="0">
                <a:effectLst/>
                <a:latin typeface="JetBrains Mono" panose="02000009000000000000" pitchFamily="49" charset="0"/>
                <a:ea typeface="JetBrains Mono" panose="02000009000000000000" pitchFamily="49" charset="0"/>
                <a:cs typeface="JetBrains Mono" panose="02000009000000000000" pitchFamily="49" charset="0"/>
              </a:rPr>
              <a:t>, a1, a2, t1, t2)</a:t>
            </a:r>
            <a:endParaRPr lang="en-GB" altLang="zh-CN" sz="1800" kern="100" dirty="0">
              <a:effectLst/>
              <a:latin typeface="JetBrains Mono" panose="02000009000000000000" pitchFamily="49" charset="0"/>
              <a:ea typeface="JetBrains Mono" panose="02000009000000000000" pitchFamily="49" charset="0"/>
              <a:cs typeface="JetBrains Mono" panose="02000009000000000000" pitchFamily="49" charset="0"/>
            </a:endParaRPr>
          </a:p>
        </p:txBody>
      </p:sp>
      <p:graphicFrame>
        <p:nvGraphicFramePr>
          <p:cNvPr id="12" name="表格 11"/>
          <p:cNvGraphicFramePr>
            <a:graphicFrameLocks noGrp="1"/>
          </p:cNvGraphicFramePr>
          <p:nvPr/>
        </p:nvGraphicFramePr>
        <p:xfrm>
          <a:off x="694565" y="2132459"/>
          <a:ext cx="5285105" cy="3310638"/>
        </p:xfrm>
        <a:graphic>
          <a:graphicData uri="http://schemas.openxmlformats.org/drawingml/2006/table">
            <a:tbl>
              <a:tblPr>
                <a:tableStyleId>{9D7B26C5-4107-4FEC-AEDC-1716B250A1EF}</a:tableStyleId>
              </a:tblPr>
              <a:tblGrid>
                <a:gridCol w="787950"/>
                <a:gridCol w="2343964"/>
                <a:gridCol w="2153191"/>
              </a:tblGrid>
              <a:tr h="335457">
                <a:tc>
                  <a:txBody>
                    <a:bodyPr/>
                    <a:lstStyle/>
                    <a:p>
                      <a:pPr marL="0" marR="0" indent="266700" algn="l">
                        <a:lnSpc>
                          <a:spcPts val="2200"/>
                        </a:lnSpc>
                        <a:spcBef>
                          <a:spcPts val="0"/>
                        </a:spcBef>
                        <a:spcAft>
                          <a:spcPts val="0"/>
                        </a:spcAft>
                      </a:pPr>
                      <a:r>
                        <a:rPr lang="zh-CN" altLang="en-US" sz="1200" b="0" kern="100">
                          <a:solidFill>
                            <a:srgbClr val="000000"/>
                          </a:solidFill>
                          <a:effectLst/>
                        </a:rPr>
                        <a:t>名称</a:t>
                      </a:r>
                      <a:endParaRPr lang="zh-CN" altLang="en-US" sz="1200">
                        <a:effectLst/>
                        <a:latin typeface="Times New Roman" panose="02020503050405090304" pitchFamily="18" charset="0"/>
                        <a:ea typeface="黑体" panose="02010609060101010101" pitchFamily="49" charset="-122"/>
                        <a:cs typeface="黑体" panose="02010609060101010101" pitchFamily="49" charset="-122"/>
                      </a:endParaRPr>
                    </a:p>
                  </a:txBody>
                  <a:tcPr marL="68580" marR="68580">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marR="0" indent="266700" algn="l">
                        <a:lnSpc>
                          <a:spcPts val="2200"/>
                        </a:lnSpc>
                        <a:spcBef>
                          <a:spcPts val="0"/>
                        </a:spcBef>
                        <a:spcAft>
                          <a:spcPts val="0"/>
                        </a:spcAft>
                      </a:pPr>
                      <a:r>
                        <a:rPr lang="zh-CN" altLang="en-US" sz="1200" b="0" kern="100">
                          <a:solidFill>
                            <a:srgbClr val="000000"/>
                          </a:solidFill>
                          <a:effectLst/>
                        </a:rPr>
                        <a:t>含义</a:t>
                      </a:r>
                      <a:endParaRPr lang="zh-CN" altLang="en-US" sz="1200">
                        <a:effectLst/>
                        <a:latin typeface="Times New Roman" panose="02020503050405090304" pitchFamily="18" charset="0"/>
                        <a:ea typeface="黑体" panose="02010609060101010101" pitchFamily="49" charset="-122"/>
                        <a:cs typeface="黑体" panose="02010609060101010101" pitchFamily="49" charset="-122"/>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marR="0" indent="266700" algn="l">
                        <a:lnSpc>
                          <a:spcPts val="2200"/>
                        </a:lnSpc>
                        <a:spcBef>
                          <a:spcPts val="0"/>
                        </a:spcBef>
                        <a:spcAft>
                          <a:spcPts val="0"/>
                        </a:spcAft>
                      </a:pPr>
                      <a:r>
                        <a:rPr lang="zh-CN" altLang="en-US" sz="1200" b="0" kern="100">
                          <a:solidFill>
                            <a:srgbClr val="000000"/>
                          </a:solidFill>
                          <a:effectLst/>
                        </a:rPr>
                        <a:t>举例</a:t>
                      </a:r>
                      <a:endParaRPr lang="zh-CN" altLang="en-US" sz="1200">
                        <a:effectLst/>
                        <a:latin typeface="Times New Roman" panose="02020503050405090304" pitchFamily="18" charset="0"/>
                        <a:ea typeface="黑体" panose="02010609060101010101" pitchFamily="49" charset="-122"/>
                        <a:cs typeface="黑体" panose="02010609060101010101" pitchFamily="49" charset="-122"/>
                      </a:endParaRPr>
                    </a:p>
                  </a:txBody>
                  <a:tcPr marL="68580" marR="68580">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r>
              <a:tr h="891497">
                <a:tc>
                  <a:txBody>
                    <a:bodyPr/>
                    <a:lstStyle/>
                    <a:p>
                      <a:pPr marL="0" marR="0" indent="266700" algn="l">
                        <a:lnSpc>
                          <a:spcPts val="2200"/>
                        </a:lnSpc>
                        <a:spcBef>
                          <a:spcPts val="0"/>
                        </a:spcBef>
                        <a:spcAft>
                          <a:spcPts val="0"/>
                        </a:spcAft>
                      </a:pPr>
                      <a:r>
                        <a:rPr lang="en-GB" sz="1200" b="0" kern="100">
                          <a:solidFill>
                            <a:srgbClr val="000000"/>
                          </a:solidFill>
                          <a:effectLst/>
                        </a:rPr>
                        <a:t>i</a:t>
                      </a:r>
                      <a:endParaRPr lang="en-GB" sz="1200">
                        <a:effectLst/>
                        <a:latin typeface="Times New Roman" panose="02020503050405090304" pitchFamily="18" charset="0"/>
                        <a:ea typeface="黑体" panose="02010609060101010101" pitchFamily="49" charset="-122"/>
                        <a:cs typeface="黑体" panose="02010609060101010101" pitchFamily="49" charset="-122"/>
                      </a:endParaRPr>
                    </a:p>
                  </a:txBody>
                  <a:tcPr marL="68580" marR="6858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266700" algn="l">
                        <a:lnSpc>
                          <a:spcPts val="2200"/>
                        </a:lnSpc>
                        <a:spcBef>
                          <a:spcPts val="0"/>
                        </a:spcBef>
                        <a:spcAft>
                          <a:spcPts val="0"/>
                        </a:spcAft>
                      </a:pPr>
                      <a:r>
                        <a:rPr lang="zh-CN" altLang="en-US" sz="1200" b="0" kern="100" dirty="0">
                          <a:solidFill>
                            <a:srgbClr val="000000"/>
                          </a:solidFill>
                          <a:effectLst/>
                        </a:rPr>
                        <a:t>组件的一组输入，表示为消息标头上的逻辑公式</a:t>
                      </a:r>
                      <a:endParaRPr lang="zh-CN" altLang="en-US" sz="1200" dirty="0">
                        <a:effectLst/>
                        <a:latin typeface="Times New Roman" panose="02020503050405090304" pitchFamily="18" charset="0"/>
                        <a:ea typeface="黑体" panose="02010609060101010101" pitchFamily="49" charset="-122"/>
                        <a:cs typeface="黑体" panose="02010609060101010101" pitchFamily="49" charset="-122"/>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266700" algn="l">
                        <a:lnSpc>
                          <a:spcPts val="2200"/>
                        </a:lnSpc>
                        <a:spcBef>
                          <a:spcPts val="0"/>
                        </a:spcBef>
                        <a:spcAft>
                          <a:spcPts val="0"/>
                        </a:spcAft>
                      </a:pPr>
                      <a:r>
                        <a:rPr lang="zh-CN" altLang="en-US" sz="1200" b="0" kern="100" dirty="0">
                          <a:solidFill>
                            <a:srgbClr val="000000"/>
                          </a:solidFill>
                          <a:effectLst/>
                        </a:rPr>
                        <a:t>对于数据平面 </a:t>
                      </a:r>
                      <a:r>
                        <a:rPr lang="en-GB" sz="1200" b="0" kern="100" dirty="0">
                          <a:solidFill>
                            <a:srgbClr val="000000"/>
                          </a:solidFill>
                          <a:effectLst/>
                        </a:rPr>
                        <a:t>ACL，</a:t>
                      </a:r>
                      <a:r>
                        <a:rPr lang="zh-CN" altLang="en-US" sz="1200" b="0" kern="100" dirty="0">
                          <a:solidFill>
                            <a:srgbClr val="000000"/>
                          </a:solidFill>
                          <a:effectLst/>
                        </a:rPr>
                        <a:t>输入是数据包集，对于路由映射，它们是路由通告。</a:t>
                      </a:r>
                      <a:endParaRPr lang="zh-CN" altLang="en-US" sz="1200" dirty="0">
                        <a:effectLst/>
                        <a:latin typeface="Times New Roman" panose="02020503050405090304" pitchFamily="18" charset="0"/>
                        <a:ea typeface="黑体" panose="02010609060101010101" pitchFamily="49" charset="-122"/>
                        <a:cs typeface="黑体" panose="02010609060101010101" pitchFamily="49" charset="-122"/>
                      </a:endParaRPr>
                    </a:p>
                  </a:txBody>
                  <a:tcPr marL="68580" marR="6858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172612">
                <a:tc>
                  <a:txBody>
                    <a:bodyPr/>
                    <a:lstStyle/>
                    <a:p>
                      <a:pPr marL="0" marR="0" indent="266700" algn="l">
                        <a:lnSpc>
                          <a:spcPts val="2200"/>
                        </a:lnSpc>
                        <a:spcBef>
                          <a:spcPts val="0"/>
                        </a:spcBef>
                        <a:spcAft>
                          <a:spcPts val="0"/>
                        </a:spcAft>
                      </a:pPr>
                      <a:r>
                        <a:rPr lang="en-GB" sz="1200" b="0" kern="100">
                          <a:solidFill>
                            <a:srgbClr val="000000"/>
                          </a:solidFill>
                          <a:effectLst/>
                        </a:rPr>
                        <a:t>a1</a:t>
                      </a:r>
                      <a:endParaRPr lang="en-GB" sz="1200" b="0" kern="100">
                        <a:solidFill>
                          <a:srgbClr val="000000"/>
                        </a:solidFill>
                        <a:effectLst/>
                      </a:endParaRPr>
                    </a:p>
                    <a:p>
                      <a:pPr marL="0" marR="0" indent="266700" algn="l">
                        <a:lnSpc>
                          <a:spcPts val="2200"/>
                        </a:lnSpc>
                        <a:spcBef>
                          <a:spcPts val="0"/>
                        </a:spcBef>
                        <a:spcAft>
                          <a:spcPts val="0"/>
                        </a:spcAft>
                      </a:pPr>
                      <a:r>
                        <a:rPr lang="en-GB" sz="1200" b="0" kern="100">
                          <a:solidFill>
                            <a:srgbClr val="000000"/>
                          </a:solidFill>
                          <a:effectLst/>
                        </a:rPr>
                        <a:t>a2</a:t>
                      </a:r>
                      <a:endParaRPr lang="en-GB" sz="1200">
                        <a:effectLst/>
                        <a:latin typeface="Times New Roman" panose="02020503050405090304" pitchFamily="18" charset="0"/>
                        <a:ea typeface="黑体" panose="02010609060101010101" pitchFamily="49" charset="-122"/>
                        <a:cs typeface="黑体" panose="02010609060101010101" pitchFamily="49" charset="-122"/>
                      </a:endParaRPr>
                    </a:p>
                  </a:txBody>
                  <a:tcPr marL="68580" marR="6858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266700" algn="l">
                        <a:lnSpc>
                          <a:spcPts val="2200"/>
                        </a:lnSpc>
                        <a:spcBef>
                          <a:spcPts val="0"/>
                        </a:spcBef>
                        <a:spcAft>
                          <a:spcPts val="0"/>
                        </a:spcAft>
                      </a:pPr>
                      <a:r>
                        <a:rPr lang="zh-CN" altLang="en-US" sz="1200" b="0" kern="100" dirty="0">
                          <a:solidFill>
                            <a:srgbClr val="000000"/>
                          </a:solidFill>
                          <a:effectLst/>
                        </a:rPr>
                        <a:t>当给定来自 </a:t>
                      </a:r>
                      <a:r>
                        <a:rPr lang="en-GB" sz="1200" b="0" kern="100" dirty="0" err="1">
                          <a:solidFill>
                            <a:srgbClr val="000000"/>
                          </a:solidFill>
                          <a:effectLst/>
                        </a:rPr>
                        <a:t>i</a:t>
                      </a:r>
                      <a:r>
                        <a:rPr lang="en-GB" sz="1200" b="0" kern="100" dirty="0">
                          <a:solidFill>
                            <a:srgbClr val="000000"/>
                          </a:solidFill>
                          <a:effectLst/>
                        </a:rPr>
                        <a:t> </a:t>
                      </a:r>
                      <a:r>
                        <a:rPr lang="zh-CN" altLang="en-US" sz="1200" b="0" kern="100" dirty="0">
                          <a:solidFill>
                            <a:srgbClr val="000000"/>
                          </a:solidFill>
                          <a:effectLst/>
                        </a:rPr>
                        <a:t>的输入时，两个组件所采取的相应动作</a:t>
                      </a:r>
                      <a:endParaRPr lang="zh-CN" altLang="en-US" sz="1200" dirty="0">
                        <a:effectLst/>
                        <a:latin typeface="Times New Roman" panose="02020503050405090304" pitchFamily="18" charset="0"/>
                        <a:ea typeface="黑体" panose="02010609060101010101" pitchFamily="49" charset="-122"/>
                        <a:cs typeface="黑体" panose="02010609060101010101" pitchFamily="49" charset="-122"/>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266700" algn="l">
                        <a:lnSpc>
                          <a:spcPts val="2200"/>
                        </a:lnSpc>
                        <a:spcBef>
                          <a:spcPts val="0"/>
                        </a:spcBef>
                        <a:spcAft>
                          <a:spcPts val="0"/>
                        </a:spcAft>
                      </a:pPr>
                      <a:r>
                        <a:rPr lang="en-GB" sz="1200" b="0" kern="100" dirty="0">
                          <a:solidFill>
                            <a:srgbClr val="000000"/>
                          </a:solidFill>
                          <a:effectLst/>
                        </a:rPr>
                        <a:t>ACL </a:t>
                      </a:r>
                      <a:r>
                        <a:rPr lang="zh-CN" altLang="en-US" sz="1200" b="0" kern="100" dirty="0">
                          <a:solidFill>
                            <a:srgbClr val="000000"/>
                          </a:solidFill>
                          <a:effectLst/>
                        </a:rPr>
                        <a:t>的动作是 </a:t>
                      </a:r>
                      <a:r>
                        <a:rPr lang="en-GB" sz="1200" b="0" kern="100" dirty="0">
                          <a:solidFill>
                            <a:srgbClr val="000000"/>
                          </a:solidFill>
                          <a:effectLst/>
                        </a:rPr>
                        <a:t>accept </a:t>
                      </a:r>
                      <a:r>
                        <a:rPr lang="zh-CN" altLang="en-US" sz="1200" b="0" kern="100" dirty="0">
                          <a:solidFill>
                            <a:srgbClr val="000000"/>
                          </a:solidFill>
                          <a:effectLst/>
                        </a:rPr>
                        <a:t>或 </a:t>
                      </a:r>
                      <a:r>
                        <a:rPr lang="en-GB" sz="1200" b="0" kern="100" dirty="0">
                          <a:solidFill>
                            <a:srgbClr val="000000"/>
                          </a:solidFill>
                          <a:effectLst/>
                        </a:rPr>
                        <a:t>reject，</a:t>
                      </a:r>
                      <a:r>
                        <a:rPr lang="zh-CN" altLang="en-US" sz="1200" b="0" kern="100" dirty="0">
                          <a:solidFill>
                            <a:srgbClr val="000000"/>
                          </a:solidFill>
                          <a:effectLst/>
                        </a:rPr>
                        <a:t>但对于路由映射，</a:t>
                      </a:r>
                      <a:r>
                        <a:rPr lang="en-GB" sz="1200" b="0" kern="100" dirty="0">
                          <a:solidFill>
                            <a:srgbClr val="000000"/>
                          </a:solidFill>
                          <a:effectLst/>
                        </a:rPr>
                        <a:t>accept</a:t>
                      </a:r>
                      <a:r>
                        <a:rPr lang="zh-CN" altLang="en-US" sz="1200" b="0" kern="100" dirty="0">
                          <a:solidFill>
                            <a:srgbClr val="000000"/>
                          </a:solidFill>
                          <a:effectLst/>
                        </a:rPr>
                        <a:t>动作还可以设置</a:t>
                      </a:r>
                      <a:r>
                        <a:rPr lang="en-US" altLang="zh-CN" sz="1200" b="0" kern="100" dirty="0">
                          <a:solidFill>
                            <a:srgbClr val="000000"/>
                          </a:solidFill>
                          <a:effectLst/>
                        </a:rPr>
                        <a:t>local preference</a:t>
                      </a:r>
                      <a:r>
                        <a:rPr lang="zh-CN" altLang="en-US" sz="1200" b="0" kern="100" dirty="0">
                          <a:solidFill>
                            <a:srgbClr val="000000"/>
                          </a:solidFill>
                          <a:effectLst/>
                        </a:rPr>
                        <a:t>等字段</a:t>
                      </a:r>
                      <a:endParaRPr lang="zh-CN" altLang="en-US" sz="1200" dirty="0">
                        <a:effectLst/>
                        <a:latin typeface="Times New Roman" panose="02020503050405090304" pitchFamily="18" charset="0"/>
                        <a:ea typeface="黑体" panose="02010609060101010101" pitchFamily="49" charset="-122"/>
                        <a:cs typeface="黑体" panose="02010609060101010101" pitchFamily="49" charset="-122"/>
                      </a:endParaRPr>
                    </a:p>
                  </a:txBody>
                  <a:tcPr marL="68580" marR="6858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894592">
                <a:tc>
                  <a:txBody>
                    <a:bodyPr/>
                    <a:lstStyle/>
                    <a:p>
                      <a:pPr marL="0" marR="0" indent="266700" algn="l">
                        <a:lnSpc>
                          <a:spcPts val="2200"/>
                        </a:lnSpc>
                        <a:spcBef>
                          <a:spcPts val="0"/>
                        </a:spcBef>
                        <a:spcAft>
                          <a:spcPts val="0"/>
                        </a:spcAft>
                      </a:pPr>
                      <a:r>
                        <a:rPr lang="en-GB" sz="1200" b="0" kern="100">
                          <a:solidFill>
                            <a:srgbClr val="000000"/>
                          </a:solidFill>
                          <a:effectLst/>
                        </a:rPr>
                        <a:t>t1 t2</a:t>
                      </a:r>
                      <a:endParaRPr lang="en-GB" sz="1200">
                        <a:effectLst/>
                        <a:latin typeface="Times New Roman" panose="02020503050405090304" pitchFamily="18" charset="0"/>
                        <a:ea typeface="黑体" panose="02010609060101010101" pitchFamily="49" charset="-122"/>
                        <a:cs typeface="黑体" panose="02010609060101010101" pitchFamily="49" charset="-122"/>
                      </a:endParaRPr>
                    </a:p>
                  </a:txBody>
                  <a:tcPr marL="68580" marR="68580">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marL="0" marR="0" indent="266700" algn="l">
                        <a:lnSpc>
                          <a:spcPts val="2200"/>
                        </a:lnSpc>
                        <a:spcBef>
                          <a:spcPts val="0"/>
                        </a:spcBef>
                        <a:spcAft>
                          <a:spcPts val="0"/>
                        </a:spcAft>
                      </a:pPr>
                      <a:r>
                        <a:rPr lang="zh-CN" altLang="en-US" sz="1200" b="0" kern="100">
                          <a:solidFill>
                            <a:srgbClr val="000000"/>
                          </a:solidFill>
                          <a:effectLst/>
                        </a:rPr>
                        <a:t>两个组件中的相应文本行，用于处理来自 </a:t>
                      </a:r>
                      <a:r>
                        <a:rPr lang="en-GB" sz="1200" b="0" kern="100">
                          <a:solidFill>
                            <a:srgbClr val="000000"/>
                          </a:solidFill>
                          <a:effectLst/>
                        </a:rPr>
                        <a:t>i </a:t>
                      </a:r>
                      <a:r>
                        <a:rPr lang="zh-CN" altLang="en-US" sz="1200" b="0" kern="100">
                          <a:solidFill>
                            <a:srgbClr val="000000"/>
                          </a:solidFill>
                          <a:effectLst/>
                        </a:rPr>
                        <a:t>的输入并生成 </a:t>
                      </a:r>
                      <a:r>
                        <a:rPr lang="en-GB" sz="1200" b="0" kern="100">
                          <a:solidFill>
                            <a:srgbClr val="000000"/>
                          </a:solidFill>
                          <a:effectLst/>
                        </a:rPr>
                        <a:t>a1 </a:t>
                      </a:r>
                      <a:r>
                        <a:rPr lang="zh-CN" altLang="en-US" sz="1200" b="0" kern="100">
                          <a:solidFill>
                            <a:srgbClr val="000000"/>
                          </a:solidFill>
                          <a:effectLst/>
                        </a:rPr>
                        <a:t>和 </a:t>
                      </a:r>
                      <a:r>
                        <a:rPr lang="en-GB" sz="1200" b="0" kern="100">
                          <a:solidFill>
                            <a:srgbClr val="000000"/>
                          </a:solidFill>
                          <a:effectLst/>
                        </a:rPr>
                        <a:t>a2</a:t>
                      </a:r>
                      <a:endParaRPr lang="en-GB" sz="1200">
                        <a:effectLst/>
                        <a:latin typeface="Times New Roman" panose="02020503050405090304" pitchFamily="18" charset="0"/>
                        <a:ea typeface="黑体" panose="02010609060101010101" pitchFamily="49" charset="-122"/>
                        <a:cs typeface="黑体" panose="02010609060101010101" pitchFamily="49" charset="-122"/>
                      </a:endParaRP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marL="0" marR="0" indent="266700" algn="l">
                        <a:lnSpc>
                          <a:spcPts val="2200"/>
                        </a:lnSpc>
                        <a:spcBef>
                          <a:spcPts val="0"/>
                        </a:spcBef>
                        <a:spcAft>
                          <a:spcPts val="0"/>
                        </a:spcAft>
                      </a:pPr>
                      <a:endParaRPr lang="zh-CN" altLang="en-US" sz="1200" b="0" kern="100" dirty="0">
                        <a:solidFill>
                          <a:srgbClr val="000000"/>
                        </a:solidFill>
                        <a:effectLst/>
                        <a:latin typeface="Times New Roman" panose="02020503050405090304" pitchFamily="18" charset="0"/>
                        <a:ea typeface="宋体" pitchFamily="2" charset="-122"/>
                        <a:cs typeface="黑体" panose="02010609060101010101" pitchFamily="49" charset="-122"/>
                      </a:endParaRPr>
                    </a:p>
                  </a:txBody>
                  <a:tcPr marL="68580" marR="68580">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r>
            </a:tbl>
          </a:graphicData>
        </a:graphic>
      </p:graphicFrame>
      <p:sp>
        <p:nvSpPr>
          <p:cNvPr id="13" name="文本框 12"/>
          <p:cNvSpPr txBox="1"/>
          <p:nvPr/>
        </p:nvSpPr>
        <p:spPr>
          <a:xfrm>
            <a:off x="6303369" y="1331010"/>
            <a:ext cx="5512869" cy="3412666"/>
          </a:xfrm>
          <a:prstGeom prst="rect">
            <a:avLst/>
          </a:prstGeom>
          <a:noFill/>
        </p:spPr>
        <p:txBody>
          <a:bodyPr wrap="square">
            <a:spAutoFit/>
          </a:bodyPr>
          <a:lstStyle/>
          <a:p>
            <a:pPr>
              <a:lnSpc>
                <a:spcPct val="150000"/>
              </a:lnSpc>
            </a:pPr>
            <a:r>
              <a:rPr lang="zh-CN" altLang="en-US" sz="2000" b="1" kern="100" dirty="0">
                <a:latin typeface="JetBrains Mono" panose="02000009000000000000" pitchFamily="49" charset="0"/>
                <a:cs typeface="JetBrains Mono" panose="02000009000000000000" pitchFamily="49" charset="0"/>
              </a:rPr>
              <a:t>步骤</a:t>
            </a:r>
            <a:endParaRPr lang="en-US" altLang="zh-CN" sz="2000" b="1" kern="100" dirty="0">
              <a:latin typeface="JetBrains Mono" panose="02000009000000000000" pitchFamily="49" charset="0"/>
              <a:cs typeface="JetBrains Mono" panose="02000009000000000000" pitchFamily="49" charset="0"/>
            </a:endParaRPr>
          </a:p>
          <a:p>
            <a:pPr marL="342900" indent="-342900" algn="just">
              <a:lnSpc>
                <a:spcPct val="150000"/>
              </a:lnSpc>
              <a:buFontTx/>
              <a:buAutoNum type="arabicPeriod"/>
            </a:pPr>
            <a:r>
              <a:rPr lang="zh-CN" altLang="en-US" sz="1800" b="0" kern="100" dirty="0">
                <a:effectLst/>
                <a:latin typeface="宋体" pitchFamily="2" charset="-122"/>
                <a:ea typeface="宋体" pitchFamily="2" charset="-122"/>
              </a:rPr>
              <a:t>输入划分为两个组件的等价类（</a:t>
            </a:r>
            <a:r>
              <a:rPr lang="en-GB" altLang="zh-CN" sz="1800" b="0" kern="100" dirty="0">
                <a:effectLst/>
                <a:latin typeface="Times New Roman" panose="02020503050405090304" pitchFamily="18" charset="0"/>
                <a:ea typeface="宋体" pitchFamily="2" charset="-122"/>
              </a:rPr>
              <a:t>ACL </a:t>
            </a:r>
            <a:r>
              <a:rPr lang="zh-CN" altLang="en-US" sz="1800" b="0" kern="100" dirty="0">
                <a:effectLst/>
                <a:latin typeface="宋体" pitchFamily="2" charset="-122"/>
                <a:ea typeface="宋体" pitchFamily="2" charset="-122"/>
              </a:rPr>
              <a:t>和路由映射都可以被视为 </a:t>
            </a:r>
            <a:r>
              <a:rPr lang="en-GB" altLang="zh-CN" sz="1800" b="0" kern="100" dirty="0">
                <a:effectLst/>
                <a:latin typeface="Times New Roman" panose="02020503050405090304" pitchFamily="18" charset="0"/>
                <a:ea typeface="宋体" pitchFamily="2" charset="-122"/>
              </a:rPr>
              <a:t>if-then-else </a:t>
            </a:r>
            <a:r>
              <a:rPr lang="zh-CN" altLang="en-US" sz="1800" b="0" kern="100" dirty="0">
                <a:effectLst/>
                <a:latin typeface="宋体" pitchFamily="2" charset="-122"/>
                <a:ea typeface="宋体" pitchFamily="2" charset="-122"/>
              </a:rPr>
              <a:t>语句序列，因此当且仅当两个输入通过这些语句采用同一组分支时，它们才属于同一等价类）</a:t>
            </a:r>
            <a:r>
              <a:rPr lang="en-US" altLang="zh-CN" sz="1800" b="0" kern="100" dirty="0">
                <a:effectLst/>
                <a:latin typeface="宋体" pitchFamily="2" charset="-122"/>
                <a:ea typeface="宋体" pitchFamily="2" charset="-122"/>
              </a:rPr>
              <a:t> ——</a:t>
            </a:r>
            <a:r>
              <a:rPr lang="zh-CN" altLang="en-US" sz="1800" b="0" kern="100" dirty="0">
                <a:effectLst/>
                <a:latin typeface="宋体" pitchFamily="2" charset="-122"/>
                <a:ea typeface="宋体" pitchFamily="2" charset="-122"/>
              </a:rPr>
              <a:t>使用</a:t>
            </a:r>
            <a:r>
              <a:rPr lang="zh-CN" altLang="en-US" sz="1800" b="0" kern="100" dirty="0">
                <a:effectLst/>
                <a:latin typeface="Times New Roman" panose="02020503050405090304" pitchFamily="18" charset="0"/>
                <a:ea typeface="宋体" pitchFamily="2" charset="-122"/>
              </a:rPr>
              <a:t> </a:t>
            </a:r>
            <a:r>
              <a:rPr lang="en-GB" altLang="zh-CN" sz="1800" b="0" kern="100" dirty="0">
                <a:effectLst/>
                <a:latin typeface="Times New Roman" panose="02020503050405090304" pitchFamily="18" charset="0"/>
                <a:ea typeface="宋体" pitchFamily="2" charset="-122"/>
              </a:rPr>
              <a:t>BDD </a:t>
            </a:r>
            <a:r>
              <a:rPr lang="zh-CN" altLang="en-US" sz="1800" b="0" kern="100" dirty="0">
                <a:effectLst/>
                <a:latin typeface="宋体" pitchFamily="2" charset="-122"/>
                <a:ea typeface="宋体" pitchFamily="2" charset="-122"/>
              </a:rPr>
              <a:t>来表示这些谓词</a:t>
            </a:r>
            <a:endParaRPr lang="en-US" altLang="zh-CN" b="0" kern="100" dirty="0">
              <a:latin typeface="Times New Roman" panose="02020503050405090304" pitchFamily="18" charset="0"/>
              <a:ea typeface="黑体" panose="02010609060101010101" pitchFamily="49" charset="-122"/>
            </a:endParaRPr>
          </a:p>
          <a:p>
            <a:pPr marL="342900" indent="-342900" algn="just">
              <a:lnSpc>
                <a:spcPct val="150000"/>
              </a:lnSpc>
              <a:buFontTx/>
              <a:buAutoNum type="arabicPeriod"/>
            </a:pPr>
            <a:r>
              <a:rPr lang="en-GB" altLang="zh-CN" sz="1800" b="0" kern="100" dirty="0" err="1">
                <a:effectLst/>
                <a:latin typeface="Times New Roman" panose="02020503050405090304" pitchFamily="18" charset="0"/>
                <a:ea typeface="宋体" pitchFamily="2" charset="-122"/>
              </a:rPr>
              <a:t>SemanticDiff</a:t>
            </a:r>
            <a:r>
              <a:rPr lang="en-GB" altLang="zh-CN" sz="1800" b="0" kern="100" dirty="0">
                <a:effectLst/>
                <a:latin typeface="Times New Roman" panose="02020503050405090304" pitchFamily="18" charset="0"/>
                <a:ea typeface="宋体" pitchFamily="2" charset="-122"/>
              </a:rPr>
              <a:t> </a:t>
            </a:r>
            <a:r>
              <a:rPr lang="zh-CN" altLang="en-US" sz="1800" b="0" kern="100" dirty="0">
                <a:effectLst/>
                <a:latin typeface="宋体" pitchFamily="2" charset="-122"/>
                <a:ea typeface="宋体" pitchFamily="2" charset="-122"/>
              </a:rPr>
              <a:t>算法将执行成对比较以识别行为差异</a:t>
            </a:r>
            <a:endParaRPr lang="en-US" altLang="zh-CN" sz="1800" b="0" kern="100" dirty="0">
              <a:effectLst/>
              <a:latin typeface="宋体" pitchFamily="2" charset="-122"/>
              <a:ea typeface="宋体" pitchFamily="2" charset="-122"/>
            </a:endParaRPr>
          </a:p>
          <a:p>
            <a:pPr marL="342900" indent="-342900" algn="just">
              <a:lnSpc>
                <a:spcPct val="150000"/>
              </a:lnSpc>
              <a:buFontTx/>
              <a:buAutoNum type="arabicPeriod"/>
            </a:pPr>
            <a:endParaRPr lang="en-GB" altLang="zh-CN" sz="1800" kern="100" dirty="0">
              <a:effectLst/>
              <a:latin typeface="Times New Roman" panose="02020503050405090304" pitchFamily="18" charset="0"/>
              <a:ea typeface="宋体" pitchFamily="2" charset="-122"/>
            </a:endParaRPr>
          </a:p>
        </p:txBody>
      </p:sp>
      <p:pic>
        <p:nvPicPr>
          <p:cNvPr id="14" name="图片 13"/>
          <p:cNvPicPr>
            <a:picLocks noChangeAspect="1"/>
          </p:cNvPicPr>
          <p:nvPr/>
        </p:nvPicPr>
        <p:blipFill>
          <a:blip r:embed="rId1"/>
          <a:stretch>
            <a:fillRect/>
          </a:stretch>
        </p:blipFill>
        <p:spPr>
          <a:xfrm>
            <a:off x="7257514" y="4431212"/>
            <a:ext cx="3604577" cy="1714114"/>
          </a:xfrm>
          <a:prstGeom prst="rect">
            <a:avLst/>
          </a:prstGeom>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 y="0"/>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4" y="516324"/>
            <a:ext cx="3156064" cy="735633"/>
            <a:chOff x="472884" y="516324"/>
            <a:chExt cx="3156064" cy="735633"/>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sp>
        <p:nvSpPr>
          <p:cNvPr id="8" name="文本框 11"/>
          <p:cNvSpPr txBox="1"/>
          <p:nvPr/>
        </p:nvSpPr>
        <p:spPr>
          <a:xfrm>
            <a:off x="638254" y="653308"/>
            <a:ext cx="2825324" cy="1015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altLang="zh-CN" sz="1800" b="0" kern="100" dirty="0" err="1">
                <a:effectLst/>
                <a:latin typeface="JetBrains Mono" panose="02000009000000000000" pitchFamily="49" charset="0"/>
                <a:ea typeface="JetBrains Mono" panose="02000009000000000000" pitchFamily="49" charset="0"/>
                <a:cs typeface="JetBrains Mono" panose="02000009000000000000" pitchFamily="49" charset="0"/>
              </a:rPr>
              <a:t>HeaderLocalize</a:t>
            </a:r>
            <a:endParaRPr lang="en-GB" altLang="zh-CN" sz="1800" b="0" kern="100" dirty="0">
              <a:effectLst/>
              <a:latin typeface="JetBrains Mono" panose="02000009000000000000" pitchFamily="49" charset="0"/>
              <a:ea typeface="JetBrains Mono" panose="02000009000000000000" pitchFamily="49" charset="0"/>
              <a:cs typeface="JetBrains Mono" panose="02000009000000000000" pitchFamily="49" charset="0"/>
            </a:endParaRPr>
          </a:p>
          <a:p>
            <a:pPr algn="ctr"/>
            <a:endParaRPr lang="en-GB" altLang="zh-CN" sz="1800" kern="100" dirty="0">
              <a:effectLst/>
              <a:latin typeface="JetBrains Mono" panose="02000009000000000000" pitchFamily="49" charset="0"/>
              <a:ea typeface="JetBrains Mono" panose="02000009000000000000" pitchFamily="49" charset="0"/>
              <a:cs typeface="JetBrains Mono" panose="02000009000000000000" pitchFamily="49" charset="0"/>
            </a:endParaRPr>
          </a:p>
          <a:p>
            <a:pPr algn="ctr"/>
            <a:endParaRPr kumimoji="1" lang="zh-CN" altLang="en-US" sz="2400" b="1" dirty="0">
              <a:solidFill>
                <a:schemeClr val="accent5">
                  <a:lumMod val="50000"/>
                </a:schemeClr>
              </a:solidFill>
              <a:latin typeface="JetBrains Mono" panose="02000009000000000000" pitchFamily="49" charset="0"/>
              <a:ea typeface="汉仪大宋简" panose="02010609000101010101" pitchFamily="49" charset="-122"/>
              <a:cs typeface="JetBrains Mono" panose="02000009000000000000" pitchFamily="49" charset="0"/>
            </a:endParaRPr>
          </a:p>
        </p:txBody>
      </p:sp>
      <p:pic>
        <p:nvPicPr>
          <p:cNvPr id="9" name="图片 8"/>
          <p:cNvPicPr>
            <a:picLocks noChangeAspect="1"/>
          </p:cNvPicPr>
          <p:nvPr/>
        </p:nvPicPr>
        <p:blipFill>
          <a:blip r:embed="rId1"/>
          <a:stretch>
            <a:fillRect/>
          </a:stretch>
        </p:blipFill>
        <p:spPr>
          <a:xfrm>
            <a:off x="405559" y="2821069"/>
            <a:ext cx="4870381" cy="1453504"/>
          </a:xfrm>
          <a:prstGeom prst="rect">
            <a:avLst/>
          </a:prstGeom>
        </p:spPr>
      </p:pic>
      <p:sp>
        <p:nvSpPr>
          <p:cNvPr id="13" name="文本框 12"/>
          <p:cNvSpPr txBox="1"/>
          <p:nvPr/>
        </p:nvSpPr>
        <p:spPr>
          <a:xfrm>
            <a:off x="5183171" y="929749"/>
            <a:ext cx="6374218" cy="5078313"/>
          </a:xfrm>
          <a:prstGeom prst="rect">
            <a:avLst/>
          </a:prstGeom>
          <a:noFill/>
        </p:spPr>
        <p:txBody>
          <a:bodyPr wrap="square">
            <a:spAutoFit/>
          </a:bodyPr>
          <a:lstStyle/>
          <a:p>
            <a:pPr algn="l" fontAlgn="t">
              <a:lnSpc>
                <a:spcPct val="150000"/>
              </a:lnSpc>
            </a:pPr>
            <a:r>
              <a:rPr lang="en-US" altLang="zh-CN" b="1" i="0" dirty="0">
                <a:solidFill>
                  <a:srgbClr val="2C2C36"/>
                </a:solidFill>
                <a:effectLst/>
                <a:latin typeface="宋体" panose="02010600030101010101" pitchFamily="2" charset="-122"/>
                <a:ea typeface="宋体" panose="02010600030101010101" pitchFamily="2" charset="-122"/>
              </a:rPr>
              <a:t>-</a:t>
            </a:r>
            <a:r>
              <a:rPr lang="zh-CN" altLang="en-US" b="1" i="0" dirty="0">
                <a:solidFill>
                  <a:srgbClr val="2C2C36"/>
                </a:solidFill>
                <a:effectLst/>
                <a:latin typeface="宋体" panose="02010600030101010101" pitchFamily="2" charset="-122"/>
                <a:ea typeface="宋体" panose="02010600030101010101" pitchFamily="2" charset="-122"/>
              </a:rPr>
              <a:t> 输入与输出</a:t>
            </a:r>
            <a:r>
              <a:rPr lang="zh-CN" altLang="en-US" b="0" i="0" dirty="0">
                <a:solidFill>
                  <a:srgbClr val="2C2C36"/>
                </a:solidFill>
                <a:effectLst/>
                <a:latin typeface="宋体" panose="02010600030101010101" pitchFamily="2" charset="-122"/>
                <a:ea typeface="宋体" panose="02010600030101010101" pitchFamily="2" charset="-122"/>
              </a:rPr>
              <a:t>：接收一个二元决策图</a:t>
            </a:r>
            <a:r>
              <a:rPr lang="en-US" altLang="zh-CN" b="0" i="0" dirty="0">
                <a:solidFill>
                  <a:srgbClr val="2C2C36"/>
                </a:solidFill>
                <a:effectLst/>
                <a:latin typeface="宋体" panose="02010600030101010101" pitchFamily="2" charset="-122"/>
                <a:ea typeface="宋体" panose="02010600030101010101" pitchFamily="2" charset="-122"/>
              </a:rPr>
              <a:t>(</a:t>
            </a:r>
            <a:r>
              <a:rPr lang="en-GB" altLang="zh-CN" b="0" i="0" dirty="0">
                <a:solidFill>
                  <a:srgbClr val="2C2C36"/>
                </a:solidFill>
                <a:effectLst/>
                <a:latin typeface="宋体" panose="02010600030101010101" pitchFamily="2" charset="-122"/>
                <a:ea typeface="宋体" panose="02010600030101010101" pitchFamily="2" charset="-122"/>
              </a:rPr>
              <a:t>BDD) S</a:t>
            </a:r>
            <a:r>
              <a:rPr lang="zh-CN" altLang="en-US" b="0" i="0" dirty="0">
                <a:solidFill>
                  <a:srgbClr val="2C2C36"/>
                </a:solidFill>
                <a:effectLst/>
                <a:latin typeface="宋体" panose="02010600030101010101" pitchFamily="2" charset="-122"/>
                <a:ea typeface="宋体" panose="02010600030101010101" pitchFamily="2" charset="-122"/>
              </a:rPr>
              <a:t>作为输入，该</a:t>
            </a:r>
            <a:r>
              <a:rPr lang="en-GB" altLang="zh-CN" b="0" i="0" dirty="0">
                <a:solidFill>
                  <a:srgbClr val="2C2C36"/>
                </a:solidFill>
                <a:effectLst/>
                <a:latin typeface="宋体" panose="02010600030101010101" pitchFamily="2" charset="-122"/>
                <a:ea typeface="宋体" panose="02010600030101010101" pitchFamily="2" charset="-122"/>
              </a:rPr>
              <a:t>BDD</a:t>
            </a:r>
            <a:r>
              <a:rPr lang="zh-CN" altLang="en-US" b="0" i="0" dirty="0">
                <a:solidFill>
                  <a:srgbClr val="2C2C36"/>
                </a:solidFill>
                <a:effectLst/>
                <a:latin typeface="宋体" panose="02010600030101010101" pitchFamily="2" charset="-122"/>
                <a:ea typeface="宋体" panose="02010600030101010101" pitchFamily="2" charset="-122"/>
              </a:rPr>
              <a:t>代表受策略差异影响的消息集，以及原始配置</a:t>
            </a:r>
            <a:r>
              <a:rPr lang="en-GB" altLang="zh-CN" b="0" i="0" dirty="0">
                <a:solidFill>
                  <a:srgbClr val="2C2C36"/>
                </a:solidFill>
                <a:effectLst/>
                <a:latin typeface="宋体" panose="02010600030101010101" pitchFamily="2" charset="-122"/>
                <a:ea typeface="宋体" panose="02010600030101010101" pitchFamily="2" charset="-122"/>
              </a:rPr>
              <a:t>C1</a:t>
            </a:r>
            <a:r>
              <a:rPr lang="zh-CN" altLang="en-US" b="0" i="0" dirty="0">
                <a:solidFill>
                  <a:srgbClr val="2C2C36"/>
                </a:solidFill>
                <a:effectLst/>
                <a:latin typeface="宋体" panose="02010600030101010101" pitchFamily="2" charset="-122"/>
                <a:ea typeface="宋体" panose="02010600030101010101" pitchFamily="2" charset="-122"/>
              </a:rPr>
              <a:t>和</a:t>
            </a:r>
            <a:r>
              <a:rPr lang="en-GB" altLang="zh-CN" b="0" i="0" dirty="0">
                <a:solidFill>
                  <a:srgbClr val="2C2C36"/>
                </a:solidFill>
                <a:effectLst/>
                <a:latin typeface="宋体" panose="02010600030101010101" pitchFamily="2" charset="-122"/>
                <a:ea typeface="宋体" panose="02010600030101010101" pitchFamily="2" charset="-122"/>
              </a:rPr>
              <a:t>C2</a:t>
            </a:r>
            <a:r>
              <a:rPr lang="zh-CN" altLang="en-GB" b="0" i="0" dirty="0">
                <a:solidFill>
                  <a:srgbClr val="2C2C36"/>
                </a:solidFill>
                <a:effectLst/>
                <a:latin typeface="宋体" panose="02010600030101010101" pitchFamily="2" charset="-122"/>
                <a:ea typeface="宋体" panose="02010600030101010101" pitchFamily="2" charset="-122"/>
              </a:rPr>
              <a:t>。</a:t>
            </a:r>
            <a:r>
              <a:rPr lang="zh-CN" altLang="en-US" b="0" i="0" dirty="0">
                <a:solidFill>
                  <a:srgbClr val="2C2C36"/>
                </a:solidFill>
                <a:effectLst/>
                <a:latin typeface="宋体" panose="02010600030101010101" pitchFamily="2" charset="-122"/>
                <a:ea typeface="宋体" panose="02010600030101010101" pitchFamily="2" charset="-122"/>
              </a:rPr>
              <a:t>它的输出是对</a:t>
            </a:r>
            <a:r>
              <a:rPr lang="en-GB" altLang="zh-CN" b="0" i="0" dirty="0">
                <a:solidFill>
                  <a:srgbClr val="2C2C36"/>
                </a:solidFill>
                <a:effectLst/>
                <a:latin typeface="宋体" panose="02010600030101010101" pitchFamily="2" charset="-122"/>
                <a:ea typeface="宋体" panose="02010600030101010101" pitchFamily="2" charset="-122"/>
              </a:rPr>
              <a:t>S</a:t>
            </a:r>
            <a:r>
              <a:rPr lang="zh-CN" altLang="en-US" b="0" i="0" dirty="0">
                <a:solidFill>
                  <a:srgbClr val="2C2C36"/>
                </a:solidFill>
                <a:effectLst/>
                <a:latin typeface="宋体" panose="02010600030101010101" pitchFamily="2" charset="-122"/>
                <a:ea typeface="宋体" panose="02010600030101010101" pitchFamily="2" charset="-122"/>
              </a:rPr>
              <a:t>的前缀范围的一个表示。</a:t>
            </a:r>
            <a:endParaRPr lang="zh-CN" altLang="en-US" b="0" i="0" dirty="0">
              <a:solidFill>
                <a:srgbClr val="2C2C36"/>
              </a:solidFill>
              <a:effectLst/>
              <a:latin typeface="宋体" panose="02010600030101010101" pitchFamily="2" charset="-122"/>
              <a:ea typeface="宋体" panose="02010600030101010101" pitchFamily="2" charset="-122"/>
            </a:endParaRPr>
          </a:p>
          <a:p>
            <a:pPr algn="l" fontAlgn="t">
              <a:lnSpc>
                <a:spcPct val="150000"/>
              </a:lnSpc>
            </a:pPr>
            <a:r>
              <a:rPr lang="en-US" altLang="zh-CN" b="1" i="0" dirty="0">
                <a:solidFill>
                  <a:srgbClr val="2C2C36"/>
                </a:solidFill>
                <a:effectLst/>
                <a:latin typeface="宋体" panose="02010600030101010101" pitchFamily="2" charset="-122"/>
                <a:ea typeface="宋体" panose="02010600030101010101" pitchFamily="2" charset="-122"/>
              </a:rPr>
              <a:t>-</a:t>
            </a:r>
            <a:r>
              <a:rPr lang="zh-CN" altLang="en-US" b="1" i="0" dirty="0">
                <a:solidFill>
                  <a:srgbClr val="2C2C36"/>
                </a:solidFill>
                <a:effectLst/>
                <a:latin typeface="宋体" panose="02010600030101010101" pitchFamily="2" charset="-122"/>
                <a:ea typeface="宋体" panose="02010600030101010101" pitchFamily="2" charset="-122"/>
              </a:rPr>
              <a:t> 处理前缀范围</a:t>
            </a:r>
            <a:r>
              <a:rPr lang="zh-CN" altLang="en-US" b="0" i="0" dirty="0">
                <a:solidFill>
                  <a:srgbClr val="2C2C36"/>
                </a:solidFill>
                <a:effectLst/>
                <a:latin typeface="宋体" panose="02010600030101010101" pitchFamily="2" charset="-122"/>
                <a:ea typeface="宋体" panose="02010600030101010101" pitchFamily="2" charset="-122"/>
              </a:rPr>
              <a:t>：对于路由映射，</a:t>
            </a:r>
            <a:r>
              <a:rPr lang="en-GB" altLang="zh-CN" b="0" i="0" dirty="0">
                <a:solidFill>
                  <a:srgbClr val="2C2C36"/>
                </a:solidFill>
                <a:effectLst/>
                <a:latin typeface="宋体" panose="02010600030101010101" pitchFamily="2" charset="-122"/>
                <a:ea typeface="宋体" panose="02010600030101010101" pitchFamily="2" charset="-122"/>
              </a:rPr>
              <a:t>IP</a:t>
            </a:r>
            <a:r>
              <a:rPr lang="zh-CN" altLang="en-US" b="0" i="0" dirty="0">
                <a:solidFill>
                  <a:srgbClr val="2C2C36"/>
                </a:solidFill>
                <a:effectLst/>
                <a:latin typeface="宋体" panose="02010600030101010101" pitchFamily="2" charset="-122"/>
                <a:ea typeface="宋体" panose="02010600030101010101" pitchFamily="2" charset="-122"/>
              </a:rPr>
              <a:t>前缀集合被表示为前缀范围，每个范围由一个前缀和长度范围组成。</a:t>
            </a:r>
            <a:r>
              <a:rPr lang="en-GB" altLang="zh-CN" b="0" i="0" dirty="0" err="1">
                <a:solidFill>
                  <a:srgbClr val="2C2C36"/>
                </a:solidFill>
                <a:effectLst/>
                <a:latin typeface="宋体" panose="02010600030101010101" pitchFamily="2" charset="-122"/>
                <a:ea typeface="宋体" panose="02010600030101010101" pitchFamily="2" charset="-122"/>
              </a:rPr>
              <a:t>HeaderLocalize</a:t>
            </a:r>
            <a:r>
              <a:rPr lang="zh-CN" altLang="en-US" b="0" i="0" dirty="0">
                <a:solidFill>
                  <a:srgbClr val="2C2C36"/>
                </a:solidFill>
                <a:effectLst/>
                <a:latin typeface="宋体" panose="02010600030101010101" pitchFamily="2" charset="-122"/>
                <a:ea typeface="宋体" panose="02010600030101010101" pitchFamily="2" charset="-122"/>
              </a:rPr>
              <a:t>首先从两个配置中提取所有前缀范围形成集合</a:t>
            </a:r>
            <a:r>
              <a:rPr lang="en-GB" altLang="zh-CN" b="0" i="0" dirty="0">
                <a:solidFill>
                  <a:srgbClr val="2C2C36"/>
                </a:solidFill>
                <a:effectLst/>
                <a:latin typeface="宋体" panose="02010600030101010101" pitchFamily="2" charset="-122"/>
                <a:ea typeface="宋体" panose="02010600030101010101" pitchFamily="2" charset="-122"/>
              </a:rPr>
              <a:t>R</a:t>
            </a:r>
            <a:r>
              <a:rPr lang="zh-CN" altLang="en-GB" b="0" i="0" dirty="0">
                <a:solidFill>
                  <a:srgbClr val="2C2C36"/>
                </a:solidFill>
                <a:effectLst/>
                <a:latin typeface="宋体" panose="02010600030101010101" pitchFamily="2" charset="-122"/>
                <a:ea typeface="宋体" panose="02010600030101010101" pitchFamily="2" charset="-122"/>
              </a:rPr>
              <a:t>，</a:t>
            </a:r>
            <a:r>
              <a:rPr lang="zh-CN" altLang="en-US" b="0" i="0" dirty="0">
                <a:solidFill>
                  <a:srgbClr val="2C2C36"/>
                </a:solidFill>
                <a:effectLst/>
                <a:latin typeface="宋体" panose="02010600030101010101" pitchFamily="2" charset="-122"/>
                <a:ea typeface="宋体" panose="02010600030101010101" pitchFamily="2" charset="-122"/>
              </a:rPr>
              <a:t>并确保包含所有可能的前缀（即</a:t>
            </a:r>
            <a:r>
              <a:rPr lang="en-US" altLang="zh-CN" b="0" i="0" dirty="0">
                <a:solidFill>
                  <a:srgbClr val="2C2C36"/>
                </a:solidFill>
                <a:effectLst/>
                <a:latin typeface="宋体" panose="02010600030101010101" pitchFamily="2" charset="-122"/>
                <a:ea typeface="宋体" panose="02010600030101010101" pitchFamily="2" charset="-122"/>
              </a:rPr>
              <a:t>0.0.0.0/0, 0-32</a:t>
            </a:r>
            <a:r>
              <a:rPr lang="zh-CN" altLang="en-US" b="0" i="0" dirty="0">
                <a:solidFill>
                  <a:srgbClr val="2C2C36"/>
                </a:solidFill>
                <a:effectLst/>
                <a:latin typeface="宋体" panose="02010600030101010101" pitchFamily="2" charset="-122"/>
                <a:ea typeface="宋体" panose="02010600030101010101" pitchFamily="2" charset="-122"/>
              </a:rPr>
              <a:t>），然后扩展</a:t>
            </a:r>
            <a:r>
              <a:rPr lang="en-GB" altLang="zh-CN" b="0" i="0" dirty="0">
                <a:solidFill>
                  <a:srgbClr val="2C2C36"/>
                </a:solidFill>
                <a:effectLst/>
                <a:latin typeface="宋体" panose="02010600030101010101" pitchFamily="2" charset="-122"/>
                <a:ea typeface="宋体" panose="02010600030101010101" pitchFamily="2" charset="-122"/>
              </a:rPr>
              <a:t>R</a:t>
            </a:r>
            <a:r>
              <a:rPr lang="zh-CN" altLang="en-US" b="0" i="0" dirty="0">
                <a:solidFill>
                  <a:srgbClr val="2C2C36"/>
                </a:solidFill>
                <a:effectLst/>
                <a:latin typeface="宋体" panose="02010600030101010101" pitchFamily="2" charset="-122"/>
                <a:ea typeface="宋体" panose="02010600030101010101" pitchFamily="2" charset="-122"/>
              </a:rPr>
              <a:t>使其对交集封闭。</a:t>
            </a:r>
            <a:endParaRPr lang="zh-CN" altLang="en-US" b="0" i="0" dirty="0">
              <a:solidFill>
                <a:srgbClr val="2C2C36"/>
              </a:solidFill>
              <a:effectLst/>
              <a:latin typeface="宋体" panose="02010600030101010101" pitchFamily="2" charset="-122"/>
              <a:ea typeface="宋体" panose="02010600030101010101" pitchFamily="2" charset="-122"/>
            </a:endParaRPr>
          </a:p>
          <a:p>
            <a:pPr algn="l" fontAlgn="t">
              <a:lnSpc>
                <a:spcPct val="150000"/>
              </a:lnSpc>
            </a:pPr>
            <a:r>
              <a:rPr lang="en-US" altLang="zh-CN" b="1" i="0" dirty="0">
                <a:solidFill>
                  <a:srgbClr val="2C2C36"/>
                </a:solidFill>
                <a:effectLst/>
                <a:latin typeface="宋体" panose="02010600030101010101" pitchFamily="2" charset="-122"/>
                <a:ea typeface="宋体" panose="02010600030101010101" pitchFamily="2" charset="-122"/>
              </a:rPr>
              <a:t>-</a:t>
            </a:r>
            <a:r>
              <a:rPr lang="zh-CN" altLang="en-US" b="1" i="0" dirty="0">
                <a:solidFill>
                  <a:srgbClr val="2C2C36"/>
                </a:solidFill>
                <a:effectLst/>
                <a:latin typeface="宋体" panose="02010600030101010101" pitchFamily="2" charset="-122"/>
                <a:ea typeface="宋体" panose="02010600030101010101" pitchFamily="2" charset="-122"/>
              </a:rPr>
              <a:t> 构建有向无环图</a:t>
            </a:r>
            <a:r>
              <a:rPr lang="en-US" altLang="zh-CN" b="1" i="0" dirty="0">
                <a:solidFill>
                  <a:srgbClr val="2C2C36"/>
                </a:solidFill>
                <a:effectLst/>
                <a:latin typeface="宋体" panose="02010600030101010101" pitchFamily="2" charset="-122"/>
                <a:ea typeface="宋体" panose="02010600030101010101" pitchFamily="2" charset="-122"/>
              </a:rPr>
              <a:t>(</a:t>
            </a:r>
            <a:r>
              <a:rPr lang="en-GB" altLang="zh-CN" b="1" i="0" dirty="0">
                <a:solidFill>
                  <a:srgbClr val="2C2C36"/>
                </a:solidFill>
                <a:effectLst/>
                <a:latin typeface="宋体" panose="02010600030101010101" pitchFamily="2" charset="-122"/>
                <a:ea typeface="宋体" panose="02010600030101010101" pitchFamily="2" charset="-122"/>
              </a:rPr>
              <a:t>DAG)</a:t>
            </a:r>
            <a:r>
              <a:rPr lang="zh-CN" altLang="en-GB" b="0" i="0" dirty="0">
                <a:solidFill>
                  <a:srgbClr val="2C2C36"/>
                </a:solidFill>
                <a:effectLst/>
                <a:latin typeface="宋体" panose="02010600030101010101" pitchFamily="2" charset="-122"/>
                <a:ea typeface="宋体" panose="02010600030101010101" pitchFamily="2" charset="-122"/>
              </a:rPr>
              <a:t>：</a:t>
            </a:r>
            <a:r>
              <a:rPr lang="zh-CN" altLang="en-US" b="0" i="0" dirty="0">
                <a:solidFill>
                  <a:srgbClr val="2C2C36"/>
                </a:solidFill>
                <a:effectLst/>
                <a:latin typeface="宋体" panose="02010600030101010101" pitchFamily="2" charset="-122"/>
                <a:ea typeface="宋体" panose="02010600030101010101" pitchFamily="2" charset="-122"/>
              </a:rPr>
              <a:t>为了找到最小表示，</a:t>
            </a:r>
            <a:r>
              <a:rPr lang="en-GB" altLang="zh-CN" b="0" i="0" dirty="0" err="1">
                <a:solidFill>
                  <a:srgbClr val="2C2C36"/>
                </a:solidFill>
                <a:effectLst/>
                <a:latin typeface="宋体" panose="02010600030101010101" pitchFamily="2" charset="-122"/>
                <a:ea typeface="宋体" panose="02010600030101010101" pitchFamily="2" charset="-122"/>
              </a:rPr>
              <a:t>HeaderLocalize</a:t>
            </a:r>
            <a:r>
              <a:rPr lang="zh-CN" altLang="en-US" b="0" i="0" dirty="0">
                <a:solidFill>
                  <a:srgbClr val="2C2C36"/>
                </a:solidFill>
                <a:effectLst/>
                <a:latin typeface="宋体" panose="02010600030101010101" pitchFamily="2" charset="-122"/>
                <a:ea typeface="宋体" panose="02010600030101010101" pitchFamily="2" charset="-122"/>
              </a:rPr>
              <a:t>构建一个</a:t>
            </a:r>
            <a:r>
              <a:rPr lang="en-GB" altLang="zh-CN" b="0" i="0" dirty="0">
                <a:solidFill>
                  <a:srgbClr val="2C2C36"/>
                </a:solidFill>
                <a:effectLst/>
                <a:latin typeface="宋体" panose="02010600030101010101" pitchFamily="2" charset="-122"/>
                <a:ea typeface="宋体" panose="02010600030101010101" pitchFamily="2" charset="-122"/>
              </a:rPr>
              <a:t>DAG</a:t>
            </a:r>
            <a:r>
              <a:rPr lang="zh-CN" altLang="en-US" b="0" i="0" dirty="0">
                <a:solidFill>
                  <a:srgbClr val="2C2C36"/>
                </a:solidFill>
                <a:effectLst/>
                <a:latin typeface="宋体" panose="02010600030101010101" pitchFamily="2" charset="-122"/>
                <a:ea typeface="宋体" panose="02010600030101010101" pitchFamily="2" charset="-122"/>
              </a:rPr>
              <a:t>来关联</a:t>
            </a:r>
            <a:r>
              <a:rPr lang="en-GB" altLang="zh-CN" b="0" i="0" dirty="0">
                <a:solidFill>
                  <a:srgbClr val="2C2C36"/>
                </a:solidFill>
                <a:effectLst/>
                <a:latin typeface="宋体" panose="02010600030101010101" pitchFamily="2" charset="-122"/>
                <a:ea typeface="宋体" panose="02010600030101010101" pitchFamily="2" charset="-122"/>
              </a:rPr>
              <a:t>R</a:t>
            </a:r>
            <a:r>
              <a:rPr lang="zh-CN" altLang="en-US" b="0" i="0" dirty="0">
                <a:solidFill>
                  <a:srgbClr val="2C2C36"/>
                </a:solidFill>
                <a:effectLst/>
                <a:latin typeface="宋体" panose="02010600030101010101" pitchFamily="2" charset="-122"/>
                <a:ea typeface="宋体" panose="02010600030101010101" pitchFamily="2" charset="-122"/>
              </a:rPr>
              <a:t>中的前缀范围。目标是通过组合补集、并集和交集等操作，识别出能够表示</a:t>
            </a:r>
            <a:r>
              <a:rPr lang="en-GB" altLang="zh-CN" b="0" i="0" dirty="0">
                <a:solidFill>
                  <a:srgbClr val="2C2C36"/>
                </a:solidFill>
                <a:effectLst/>
                <a:latin typeface="宋体" panose="02010600030101010101" pitchFamily="2" charset="-122"/>
                <a:ea typeface="宋体" panose="02010600030101010101" pitchFamily="2" charset="-122"/>
              </a:rPr>
              <a:t>S</a:t>
            </a:r>
            <a:r>
              <a:rPr lang="zh-CN" altLang="en-US" b="0" i="0" dirty="0">
                <a:solidFill>
                  <a:srgbClr val="2C2C36"/>
                </a:solidFill>
                <a:effectLst/>
                <a:latin typeface="宋体" panose="02010600030101010101" pitchFamily="2" charset="-122"/>
                <a:ea typeface="宋体" panose="02010600030101010101" pitchFamily="2" charset="-122"/>
              </a:rPr>
              <a:t>的最小集合表示。</a:t>
            </a:r>
            <a:endParaRPr lang="zh-CN" altLang="en-US" b="0" i="0" dirty="0">
              <a:solidFill>
                <a:srgbClr val="2C2C36"/>
              </a:solidFill>
              <a:effectLst/>
              <a:latin typeface="宋体" panose="02010600030101010101" pitchFamily="2" charset="-122"/>
              <a:ea typeface="宋体" panose="02010600030101010101" pitchFamily="2" charset="-122"/>
            </a:endParaRPr>
          </a:p>
        </p:txBody>
      </p:sp>
      <p:sp>
        <p:nvSpPr>
          <p:cNvPr id="11" name="文本框 10"/>
          <p:cNvSpPr txBox="1"/>
          <p:nvPr/>
        </p:nvSpPr>
        <p:spPr>
          <a:xfrm>
            <a:off x="915035" y="2080260"/>
            <a:ext cx="4267835" cy="368300"/>
          </a:xfrm>
          <a:prstGeom prst="rect">
            <a:avLst/>
          </a:prstGeom>
          <a:noFill/>
        </p:spPr>
        <p:txBody>
          <a:bodyPr wrap="square">
            <a:spAutoFit/>
          </a:bodyPr>
          <a:lstStyle/>
          <a:p>
            <a:r>
              <a:rPr lang="en-GB" altLang="zh-CN" dirty="0"/>
              <a:t>(B – D – E) ∪ (C – F) ∪ G</a:t>
            </a:r>
            <a:endParaRPr lang="en-GB" altLang="zh-CN" dirty="0"/>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85061"/>
            <a:ext cx="12192003" cy="6858000"/>
            <a:chOff x="-1" y="0"/>
            <a:chExt cx="12192003" cy="6858000"/>
          </a:xfrm>
        </p:grpSpPr>
        <p:sp>
          <p:nvSpPr>
            <p:cNvPr id="3" name="等腰三角形 2"/>
            <p:cNvSpPr/>
            <p:nvPr/>
          </p:nvSpPr>
          <p:spPr>
            <a:xfrm>
              <a:off x="0" y="4628011"/>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4" name="等腰三角形 3"/>
            <p:cNvSpPr/>
            <p:nvPr/>
          </p:nvSpPr>
          <p:spPr>
            <a:xfrm rot="5400000">
              <a:off x="0"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5" name="等腰三角形 4"/>
            <p:cNvSpPr/>
            <p:nvPr/>
          </p:nvSpPr>
          <p:spPr>
            <a:xfrm rot="10800000">
              <a:off x="9962013" y="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6" name="等腰三角形 5"/>
            <p:cNvSpPr/>
            <p:nvPr/>
          </p:nvSpPr>
          <p:spPr>
            <a:xfrm rot="16200000">
              <a:off x="9962014" y="4628010"/>
              <a:ext cx="2229987" cy="2229989"/>
            </a:xfrm>
            <a:prstGeom prst="triangle">
              <a:avLst>
                <a:gd name="adj" fmla="val 0"/>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sp>
          <p:nvSpPr>
            <p:cNvPr id="7" name="矩形 6"/>
            <p:cNvSpPr/>
            <p:nvPr/>
          </p:nvSpPr>
          <p:spPr>
            <a:xfrm>
              <a:off x="338234" y="426425"/>
              <a:ext cx="11515531" cy="6005150"/>
            </a:xfrm>
            <a:prstGeom prst="rect">
              <a:avLst/>
            </a:prstGeom>
            <a:solidFill>
              <a:schemeClr val="bg1"/>
            </a:solidFill>
            <a:ln w="28575">
              <a:solidFill>
                <a:schemeClr val="accent5">
                  <a:lumMod val="50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汉仪大宋简" panose="02010609000101010101" pitchFamily="49" charset="-122"/>
                <a:ea typeface="汉仪大宋简" panose="02010609000101010101" pitchFamily="49" charset="-122"/>
                <a:cs typeface="思源黑体 CN Light" panose="020B0300000000000000" pitchFamily="34" charset="-122"/>
              </a:endParaRPr>
            </a:p>
          </p:txBody>
        </p:sp>
      </p:grpSp>
      <p:grpSp>
        <p:nvGrpSpPr>
          <p:cNvPr id="28" name="组合 27"/>
          <p:cNvGrpSpPr/>
          <p:nvPr/>
        </p:nvGrpSpPr>
        <p:grpSpPr>
          <a:xfrm>
            <a:off x="472884" y="516324"/>
            <a:ext cx="3156064" cy="735633"/>
            <a:chOff x="472884" y="516324"/>
            <a:chExt cx="3156064" cy="735633"/>
          </a:xfrm>
        </p:grpSpPr>
        <p:grpSp>
          <p:nvGrpSpPr>
            <p:cNvPr id="20" name="组合 19"/>
            <p:cNvGrpSpPr/>
            <p:nvPr/>
          </p:nvGrpSpPr>
          <p:grpSpPr>
            <a:xfrm>
              <a:off x="472884" y="516324"/>
              <a:ext cx="583659" cy="466928"/>
              <a:chOff x="2937753" y="661481"/>
              <a:chExt cx="583659" cy="466928"/>
            </a:xfrm>
          </p:grpSpPr>
          <p:cxnSp>
            <p:nvCxnSpPr>
              <p:cNvPr id="18" name="直接连接符 17"/>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p:cNvGrpSpPr/>
            <p:nvPr/>
          </p:nvGrpSpPr>
          <p:grpSpPr>
            <a:xfrm rot="10800000">
              <a:off x="3045289" y="785029"/>
              <a:ext cx="583659" cy="466928"/>
              <a:chOff x="2937753" y="661481"/>
              <a:chExt cx="583659" cy="466928"/>
            </a:xfrm>
          </p:grpSpPr>
          <p:cxnSp>
            <p:nvCxnSpPr>
              <p:cNvPr id="25" name="直接连接符 24"/>
              <p:cNvCxnSpPr/>
              <p:nvPr/>
            </p:nvCxnSpPr>
            <p:spPr>
              <a:xfrm flipH="1">
                <a:off x="3103123" y="661481"/>
                <a:ext cx="0" cy="466928"/>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2937753" y="802434"/>
                <a:ext cx="583659" cy="0"/>
              </a:xfrm>
              <a:prstGeom prst="line">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sp>
        <p:nvSpPr>
          <p:cNvPr id="8" name="文本框 11"/>
          <p:cNvSpPr txBox="1"/>
          <p:nvPr/>
        </p:nvSpPr>
        <p:spPr>
          <a:xfrm>
            <a:off x="638254" y="653308"/>
            <a:ext cx="2825324" cy="1015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altLang="zh-CN" sz="1800" b="0" kern="100" dirty="0" err="1">
                <a:effectLst/>
                <a:latin typeface="JetBrains Mono" panose="02000009000000000000" pitchFamily="49" charset="0"/>
                <a:ea typeface="JetBrains Mono" panose="02000009000000000000" pitchFamily="49" charset="0"/>
                <a:cs typeface="JetBrains Mono" panose="02000009000000000000" pitchFamily="49" charset="0"/>
              </a:rPr>
              <a:t>StructuralDiff</a:t>
            </a:r>
            <a:endParaRPr lang="en-GB" altLang="zh-CN" sz="1800" b="0" kern="100" dirty="0">
              <a:effectLst/>
              <a:latin typeface="JetBrains Mono" panose="02000009000000000000" pitchFamily="49" charset="0"/>
              <a:ea typeface="JetBrains Mono" panose="02000009000000000000" pitchFamily="49" charset="0"/>
              <a:cs typeface="JetBrains Mono" panose="02000009000000000000" pitchFamily="49" charset="0"/>
            </a:endParaRPr>
          </a:p>
          <a:p>
            <a:pPr algn="ctr"/>
            <a:endParaRPr lang="en-GB" altLang="zh-CN" sz="1800" kern="100" dirty="0">
              <a:effectLst/>
              <a:latin typeface="JetBrains Mono" panose="02000009000000000000" pitchFamily="49" charset="0"/>
              <a:ea typeface="JetBrains Mono" panose="02000009000000000000" pitchFamily="49" charset="0"/>
              <a:cs typeface="JetBrains Mono" panose="02000009000000000000" pitchFamily="49" charset="0"/>
            </a:endParaRPr>
          </a:p>
          <a:p>
            <a:pPr algn="ctr"/>
            <a:endParaRPr kumimoji="1" lang="zh-CN" altLang="en-US" sz="2400" b="1" dirty="0">
              <a:solidFill>
                <a:schemeClr val="accent5">
                  <a:lumMod val="50000"/>
                </a:schemeClr>
              </a:solidFill>
              <a:latin typeface="JetBrains Mono" panose="02000009000000000000" pitchFamily="49" charset="0"/>
              <a:ea typeface="汉仪大宋简" panose="02010609000101010101" pitchFamily="49" charset="-122"/>
              <a:cs typeface="JetBrains Mono" panose="02000009000000000000" pitchFamily="49" charset="0"/>
            </a:endParaRPr>
          </a:p>
        </p:txBody>
      </p:sp>
      <p:sp>
        <p:nvSpPr>
          <p:cNvPr id="10" name="文本框 9"/>
          <p:cNvSpPr txBox="1"/>
          <p:nvPr/>
        </p:nvSpPr>
        <p:spPr>
          <a:xfrm>
            <a:off x="1315338" y="1318022"/>
            <a:ext cx="9561326" cy="3779240"/>
          </a:xfrm>
          <a:prstGeom prst="rect">
            <a:avLst/>
          </a:prstGeom>
          <a:noFill/>
        </p:spPr>
        <p:txBody>
          <a:bodyPr wrap="square">
            <a:spAutoFit/>
          </a:bodyPr>
          <a:lstStyle/>
          <a:p>
            <a:pPr marL="285750" indent="-285750" algn="just">
              <a:lnSpc>
                <a:spcPct val="150000"/>
              </a:lnSpc>
              <a:buFontTx/>
              <a:buChar char="-"/>
            </a:pPr>
            <a:r>
              <a:rPr lang="zh-CN" altLang="en-US" kern="100" dirty="0">
                <a:latin typeface="宋体" pitchFamily="2" charset="-122"/>
                <a:ea typeface="宋体" pitchFamily="2" charset="-122"/>
              </a:rPr>
              <a:t>对于有非常固定的结构格式的组件，组件间的等效性与它们的结构有关；</a:t>
            </a:r>
            <a:endParaRPr lang="en-US" altLang="zh-CN" kern="100" dirty="0">
              <a:latin typeface="宋体" pitchFamily="2" charset="-122"/>
              <a:ea typeface="宋体" pitchFamily="2" charset="-122"/>
            </a:endParaRPr>
          </a:p>
          <a:p>
            <a:pPr marL="285750" indent="-285750" algn="just">
              <a:lnSpc>
                <a:spcPct val="150000"/>
              </a:lnSpc>
              <a:buFontTx/>
              <a:buChar char="-"/>
            </a:pPr>
            <a:r>
              <a:rPr lang="en-GB" altLang="zh-CN" kern="100" dirty="0" err="1">
                <a:latin typeface="宋体" pitchFamily="2" charset="-122"/>
                <a:ea typeface="宋体" pitchFamily="2" charset="-122"/>
              </a:rPr>
              <a:t>StructuralDiff</a:t>
            </a:r>
            <a:r>
              <a:rPr lang="en-GB" altLang="zh-CN" kern="100" dirty="0">
                <a:latin typeface="宋体" pitchFamily="2" charset="-122"/>
                <a:ea typeface="宋体" pitchFamily="2" charset="-122"/>
              </a:rPr>
              <a:t> </a:t>
            </a:r>
            <a:r>
              <a:rPr lang="zh-CN" altLang="en-US" kern="100" dirty="0">
                <a:latin typeface="宋体" pitchFamily="2" charset="-122"/>
                <a:ea typeface="宋体" pitchFamily="2" charset="-122"/>
              </a:rPr>
              <a:t>函数将所有组件都表示为原子值、元组或无序集，测试原子值是否相等；</a:t>
            </a:r>
            <a:endParaRPr lang="en-US" altLang="zh-CN" kern="100" dirty="0">
              <a:latin typeface="宋体" pitchFamily="2" charset="-122"/>
              <a:ea typeface="宋体" pitchFamily="2" charset="-122"/>
            </a:endParaRPr>
          </a:p>
          <a:p>
            <a:pPr marL="285750" indent="-285750" algn="just">
              <a:lnSpc>
                <a:spcPct val="150000"/>
              </a:lnSpc>
              <a:buFontTx/>
              <a:buChar char="-"/>
            </a:pPr>
            <a:r>
              <a:rPr lang="zh-CN" altLang="en-US" kern="100" dirty="0">
                <a:latin typeface="宋体" pitchFamily="2" charset="-122"/>
                <a:ea typeface="宋体" pitchFamily="2" charset="-122"/>
              </a:rPr>
              <a:t>通过测试相应的值是否相等来比较元组；</a:t>
            </a:r>
            <a:endParaRPr lang="en-US" altLang="zh-CN" kern="100" dirty="0">
              <a:latin typeface="宋体" pitchFamily="2" charset="-122"/>
              <a:ea typeface="宋体" pitchFamily="2" charset="-122"/>
            </a:endParaRPr>
          </a:p>
          <a:p>
            <a:pPr marL="285750" indent="-285750" algn="just">
              <a:lnSpc>
                <a:spcPct val="150000"/>
              </a:lnSpc>
              <a:buFontTx/>
              <a:buChar char="-"/>
            </a:pPr>
            <a:r>
              <a:rPr lang="zh-CN" altLang="en-US" kern="100" dirty="0">
                <a:latin typeface="宋体" pitchFamily="2" charset="-122"/>
                <a:ea typeface="宋体" pitchFamily="2" charset="-122"/>
              </a:rPr>
              <a:t>最后，使用集差值比较集。</a:t>
            </a:r>
            <a:endParaRPr lang="en-US" altLang="zh-CN" kern="100" dirty="0">
              <a:latin typeface="宋体" pitchFamily="2" charset="-122"/>
              <a:ea typeface="宋体" pitchFamily="2" charset="-122"/>
            </a:endParaRPr>
          </a:p>
          <a:p>
            <a:pPr marL="285750" indent="-285750" algn="just">
              <a:lnSpc>
                <a:spcPct val="150000"/>
              </a:lnSpc>
              <a:buFontTx/>
              <a:buChar char="-"/>
            </a:pPr>
            <a:r>
              <a:rPr lang="zh-CN" altLang="en-US" sz="1800" b="0" kern="100" dirty="0">
                <a:effectLst/>
                <a:latin typeface="宋体" pitchFamily="2" charset="-122"/>
                <a:ea typeface="宋体" pitchFamily="2" charset="-122"/>
                <a:cs typeface="黑体" panose="02010609060101010101" pitchFamily="49" charset="-122"/>
              </a:rPr>
              <a:t>例如，要检查两个</a:t>
            </a:r>
            <a:r>
              <a:rPr lang="zh-CN" altLang="en-US" sz="1800" b="0" kern="100" dirty="0">
                <a:effectLst/>
                <a:latin typeface="Times New Roman" panose="02020503050405090304" pitchFamily="18" charset="0"/>
                <a:ea typeface="宋体" pitchFamily="2" charset="-122"/>
                <a:cs typeface="黑体" panose="02010609060101010101" pitchFamily="49" charset="-122"/>
              </a:rPr>
              <a:t> </a:t>
            </a:r>
            <a:r>
              <a:rPr lang="en-GB" altLang="zh-CN" sz="1800" b="0" kern="100" dirty="0">
                <a:effectLst/>
                <a:latin typeface="Times New Roman" panose="02020503050405090304" pitchFamily="18" charset="0"/>
                <a:ea typeface="宋体" pitchFamily="2" charset="-122"/>
                <a:cs typeface="黑体" panose="02010609060101010101" pitchFamily="49" charset="-122"/>
              </a:rPr>
              <a:t>OSPF </a:t>
            </a:r>
            <a:r>
              <a:rPr lang="zh-CN" altLang="en-US" sz="1800" b="0" kern="100" dirty="0">
                <a:effectLst/>
                <a:latin typeface="宋体" pitchFamily="2" charset="-122"/>
                <a:ea typeface="宋体" pitchFamily="2" charset="-122"/>
                <a:cs typeface="黑体" panose="02010609060101010101" pitchFamily="49" charset="-122"/>
              </a:rPr>
              <a:t>配置是否等效（不包括由 </a:t>
            </a:r>
            <a:r>
              <a:rPr lang="en-GB" altLang="zh-CN" sz="1800" b="0" kern="100" dirty="0" err="1">
                <a:effectLst/>
                <a:latin typeface="Times New Roman" panose="02020503050405090304" pitchFamily="18" charset="0"/>
                <a:ea typeface="宋体" pitchFamily="2" charset="-122"/>
                <a:cs typeface="黑体" panose="02010609060101010101" pitchFamily="49" charset="-122"/>
              </a:rPr>
              <a:t>SemanticDiff</a:t>
            </a:r>
            <a:r>
              <a:rPr lang="en-GB" altLang="zh-CN" sz="1800" b="0" kern="100" dirty="0">
                <a:effectLst/>
                <a:latin typeface="Times New Roman" panose="02020503050405090304" pitchFamily="18" charset="0"/>
                <a:ea typeface="宋体" pitchFamily="2" charset="-122"/>
                <a:cs typeface="黑体" panose="02010609060101010101" pitchFamily="49" charset="-122"/>
              </a:rPr>
              <a:t> </a:t>
            </a:r>
            <a:r>
              <a:rPr lang="zh-CN" altLang="en-US" sz="1800" b="0" kern="100" dirty="0">
                <a:effectLst/>
                <a:latin typeface="宋体" pitchFamily="2" charset="-122"/>
                <a:ea typeface="宋体" pitchFamily="2" charset="-122"/>
                <a:cs typeface="黑体" panose="02010609060101010101" pitchFamily="49" charset="-122"/>
              </a:rPr>
              <a:t>处理的路由重分发），只需检查所有相应链路上所有相应属性的等效性就足够了。这意味着两个路由器必须具有指向相同对等体的 </a:t>
            </a:r>
            <a:r>
              <a:rPr lang="en-GB" altLang="zh-CN" sz="1800" b="0" kern="100" dirty="0">
                <a:effectLst/>
                <a:latin typeface="Times New Roman" panose="02020503050405090304" pitchFamily="18" charset="0"/>
                <a:ea typeface="宋体" pitchFamily="2" charset="-122"/>
                <a:cs typeface="黑体" panose="02010609060101010101" pitchFamily="49" charset="-122"/>
              </a:rPr>
              <a:t>OSPF </a:t>
            </a:r>
            <a:r>
              <a:rPr lang="zh-CN" altLang="en-US" sz="1800" b="0" kern="100" dirty="0">
                <a:effectLst/>
                <a:latin typeface="宋体" pitchFamily="2" charset="-122"/>
                <a:ea typeface="宋体" pitchFamily="2" charset="-122"/>
                <a:cs typeface="黑体" panose="02010609060101010101" pitchFamily="49" charset="-122"/>
              </a:rPr>
              <a:t>边缘，并且相应的边缘配置了相同的</a:t>
            </a:r>
            <a:r>
              <a:rPr lang="en-GB" altLang="zh-CN" sz="1800" b="0" kern="100" dirty="0">
                <a:effectLst/>
                <a:latin typeface="Times New Roman" panose="02020503050405090304" pitchFamily="18" charset="0"/>
                <a:ea typeface="宋体" pitchFamily="2" charset="-122"/>
                <a:cs typeface="黑体" panose="02010609060101010101" pitchFamily="49" charset="-122"/>
              </a:rPr>
              <a:t>costs, areas, passive status</a:t>
            </a:r>
            <a:r>
              <a:rPr lang="zh-CN" altLang="en-US" sz="1800" b="0" kern="100" dirty="0">
                <a:effectLst/>
                <a:latin typeface="宋体" pitchFamily="2" charset="-122"/>
                <a:ea typeface="宋体" pitchFamily="2" charset="-122"/>
                <a:cs typeface="黑体" panose="02010609060101010101" pitchFamily="49" charset="-122"/>
              </a:rPr>
              <a:t>等。</a:t>
            </a:r>
            <a:endParaRPr lang="en-US" altLang="zh-CN" sz="1800" b="0" kern="100" dirty="0">
              <a:effectLst/>
              <a:latin typeface="宋体" pitchFamily="2" charset="-122"/>
              <a:ea typeface="宋体" pitchFamily="2" charset="-122"/>
              <a:cs typeface="黑体" panose="02010609060101010101" pitchFamily="49" charset="-122"/>
            </a:endParaRPr>
          </a:p>
          <a:p>
            <a:pPr marL="285750" indent="-285750" algn="just">
              <a:lnSpc>
                <a:spcPct val="150000"/>
              </a:lnSpc>
              <a:buFontTx/>
              <a:buChar char="-"/>
            </a:pPr>
            <a:r>
              <a:rPr lang="zh-CN" altLang="en-US" sz="1800" b="0" kern="100" dirty="0">
                <a:effectLst/>
                <a:latin typeface="宋体" pitchFamily="2" charset="-122"/>
                <a:ea typeface="宋体" pitchFamily="2" charset="-122"/>
                <a:cs typeface="黑体" panose="02010609060101010101" pitchFamily="49" charset="-122"/>
              </a:rPr>
              <a:t>我们可以将每个 </a:t>
            </a:r>
            <a:r>
              <a:rPr lang="en-GB" altLang="zh-CN" sz="1800" b="0" kern="100" dirty="0">
                <a:effectLst/>
                <a:latin typeface="Times New Roman" panose="02020503050405090304" pitchFamily="18" charset="0"/>
                <a:ea typeface="宋体" pitchFamily="2" charset="-122"/>
                <a:cs typeface="黑体" panose="02010609060101010101" pitchFamily="49" charset="-122"/>
              </a:rPr>
              <a:t>OSPF </a:t>
            </a:r>
            <a:r>
              <a:rPr lang="zh-CN" altLang="en-US" sz="1800" b="0" kern="100" dirty="0">
                <a:effectLst/>
                <a:latin typeface="宋体" pitchFamily="2" charset="-122"/>
                <a:ea typeface="宋体" pitchFamily="2" charset="-122"/>
                <a:cs typeface="黑体" panose="02010609060101010101" pitchFamily="49" charset="-122"/>
              </a:rPr>
              <a:t>链路的配置视为其已配置属性的元组，并检查每个相应的属性。</a:t>
            </a:r>
            <a:endParaRPr lang="en-US" altLang="zh-CN" sz="1800" b="0" kern="100" dirty="0">
              <a:effectLst/>
              <a:latin typeface="宋体" pitchFamily="2" charset="-122"/>
              <a:ea typeface="宋体" pitchFamily="2" charset="-122"/>
              <a:cs typeface="黑体" panose="02010609060101010101" pitchFamily="49" charset="-122"/>
            </a:endParaRPr>
          </a:p>
          <a:p>
            <a:pPr marL="285750" indent="-285750" algn="just">
              <a:lnSpc>
                <a:spcPct val="150000"/>
              </a:lnSpc>
              <a:buFontTx/>
              <a:buChar char="-"/>
            </a:pPr>
            <a:r>
              <a:rPr lang="zh-CN" altLang="en-US" sz="1800" b="0" kern="100" dirty="0">
                <a:effectLst/>
                <a:latin typeface="宋体" pitchFamily="2" charset="-122"/>
                <a:ea typeface="宋体" pitchFamily="2" charset="-122"/>
                <a:cs typeface="黑体" panose="02010609060101010101" pitchFamily="49" charset="-122"/>
              </a:rPr>
              <a:t>相同的方法适用于未使用路由映射实现的 </a:t>
            </a:r>
            <a:r>
              <a:rPr lang="en-GB" altLang="zh-CN" sz="1800" b="0" kern="100" dirty="0">
                <a:effectLst/>
                <a:latin typeface="Times New Roman" panose="02020503050405090304" pitchFamily="18" charset="0"/>
                <a:ea typeface="宋体" pitchFamily="2" charset="-122"/>
                <a:cs typeface="黑体" panose="02010609060101010101" pitchFamily="49" charset="-122"/>
              </a:rPr>
              <a:t>BGP </a:t>
            </a:r>
            <a:r>
              <a:rPr lang="zh-CN" altLang="en-US" sz="1800" b="0" kern="100" dirty="0">
                <a:effectLst/>
                <a:latin typeface="宋体" pitchFamily="2" charset="-122"/>
                <a:ea typeface="宋体" pitchFamily="2" charset="-122"/>
                <a:cs typeface="黑体" panose="02010609060101010101" pitchFamily="49" charset="-122"/>
              </a:rPr>
              <a:t>属性。</a:t>
            </a:r>
            <a:endParaRPr lang="zh-CN" altLang="en-US" sz="1800" b="0" kern="100" dirty="0">
              <a:effectLst/>
              <a:latin typeface="宋体" pitchFamily="2" charset="-122"/>
              <a:ea typeface="宋体" pitchFamily="2" charset="-122"/>
              <a:cs typeface="黑体" panose="02010609060101010101" pitchFamily="49" charset="-122"/>
            </a:endParaRPr>
          </a:p>
        </p:txBody>
      </p:sp>
    </p:spTree>
  </p:cSld>
  <p:clrMapOvr>
    <a:masterClrMapping/>
  </p:clrMapOvr>
  <p:transition/>
</p:sld>
</file>

<file path=ppt/tags/tag1.xml><?xml version="1.0" encoding="utf-8"?>
<p:tagLst xmlns:p="http://schemas.openxmlformats.org/presentationml/2006/main">
  <p:tag name="AS_NET" val="4.0.30319.42000"/>
  <p:tag name="AS_OS" val="Microsoft Windows NT 6.1.7601 Service Pack 1"/>
  <p:tag name="AS_RELEASE_DATE" val="2022.11.14"/>
  <p:tag name="AS_TITLE" val="Aspose.Slides for .NET 4.0 Client Profile"/>
  <p:tag name="AS_VERSION" val="22.11"/>
  <p:tag name="COMMONDATA" val="eyJjb3VudCI6MywiaGRpZCI6IjJjMTc2ODc5YjgyZjhmMzFhMmQ3ZDgwNDFiNDU3Yjg3IiwidXNlckNvdW50IjoyfQ=="/>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思源黑体 CN Bold"/>
        <a:ea typeface="思源黑体 CN Bold"/>
        <a:cs typeface="Arial"/>
        <a:font script="Jpan" typeface="ＭＳ Ｐゴシック"/>
        <a:font script="Hang" typeface="맑은 고딕"/>
        <a:font script="Hans" typeface="思源黑体 CN Bold"/>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Bold"/>
        <a:ea typeface="思源黑体 CN Bold"/>
        <a:cs typeface="Arial"/>
        <a:font script="Jpan" typeface="ＭＳ Ｐゴシック"/>
        <a:font script="Hang" typeface="맑은 고딕"/>
        <a:font script="Hans" typeface="思源黑体 CN Bold"/>
        <a:font script="Hant" typeface="新細明體"/>
        <a:font script="Arab" typeface="思源黑体 CN Light"/>
        <a:font script="Hebr" typeface="思源黑体 CN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CN Light"/>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第一PPT，www.1ppt.com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宋体"/>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宋体"/>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思源黑体 CN Bold"/>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Bold"/>
        <a:ea typeface="思源黑体 CN Bold"/>
        <a:cs typeface="Arial"/>
        <a:font script="Jpan" typeface="ＭＳ Ｐゴシック"/>
        <a:font script="Hang" typeface="맑은 고딕"/>
        <a:font script="Hans" typeface="思源黑体 CN Bold"/>
        <a:font script="Hant" typeface="新細明體"/>
        <a:font script="Arab" typeface="思源黑体 CN Light"/>
        <a:font script="Hebr" typeface="思源黑体 CN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CN Light"/>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Calibri Light"/>
        <a:cs typeface="Arial"/>
        <a:font script="Jpan" typeface="ＭＳ Ｐゴシック"/>
        <a:font script="Hang" typeface="맑은 고딕"/>
        <a:font script="Hans" typeface="思源黑体 CN Bold"/>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黑体 CN Bold"/>
        <a:ea typeface="思源黑体 CN Bold"/>
        <a:cs typeface="Arial"/>
        <a:font script="Jpan" typeface="ＭＳ Ｐゴシック"/>
        <a:font script="Hang" typeface="맑은 고딕"/>
        <a:font script="Hans" typeface="思源黑体 CN Bold"/>
        <a:font script="Hant" typeface="新細明體"/>
        <a:font script="Arab" typeface="思源黑体 CN Light"/>
        <a:font script="Hebr" typeface="思源黑体 CN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思源黑体 CN Light"/>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Template>
  <TotalTime>0</TotalTime>
  <Words>6799</Words>
  <Application>WPS 文字</Application>
  <PresentationFormat>宽屏</PresentationFormat>
  <Paragraphs>168</Paragraphs>
  <Slides>13</Slides>
  <Notes>8</Notes>
  <HiddenSlides>0</HiddenSlides>
  <MMClips>0</MMClips>
  <ScaleCrop>false</ScaleCrop>
  <HeadingPairs>
    <vt:vector size="6" baseType="variant">
      <vt:variant>
        <vt:lpstr>已用的字体</vt:lpstr>
      </vt:variant>
      <vt:variant>
        <vt:i4>19</vt:i4>
      </vt:variant>
      <vt:variant>
        <vt:lpstr>主题</vt:lpstr>
      </vt:variant>
      <vt:variant>
        <vt:i4>2</vt:i4>
      </vt:variant>
      <vt:variant>
        <vt:lpstr>幻灯片标题</vt:lpstr>
      </vt:variant>
      <vt:variant>
        <vt:i4>13</vt:i4>
      </vt:variant>
    </vt:vector>
  </HeadingPairs>
  <TitlesOfParts>
    <vt:vector size="34" baseType="lpstr">
      <vt:lpstr>Arial</vt:lpstr>
      <vt:lpstr>宋体</vt:lpstr>
      <vt:lpstr>Wingdings</vt:lpstr>
      <vt:lpstr>汉仪大宋简</vt:lpstr>
      <vt:lpstr>汉仪书宋二KW</vt:lpstr>
      <vt:lpstr>微软雅黑</vt:lpstr>
      <vt:lpstr>汉仪旗黑</vt:lpstr>
      <vt:lpstr>Wingdings</vt:lpstr>
      <vt:lpstr>Arial</vt:lpstr>
      <vt:lpstr>思源黑体 CN Light</vt:lpstr>
      <vt:lpstr>JetBrains Mono</vt:lpstr>
      <vt:lpstr>宋体</vt:lpstr>
      <vt:lpstr>Times New Roman</vt:lpstr>
      <vt:lpstr>黑体</vt:lpstr>
      <vt:lpstr>汉仪中黑KW</vt:lpstr>
      <vt:lpstr>Menlo-Regular</vt:lpstr>
      <vt:lpstr>思源黑体 CN Bold</vt:lpstr>
      <vt:lpstr>宋体</vt:lpstr>
      <vt:lpstr>Arial Unicode MS</vt:lpstr>
      <vt:lpstr>第一PPT，www.1ppt.com</vt:lpstr>
      <vt:lpstr>第一PPT，www.1ppt.com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博士入学</dc:title>
  <dc:creator>第一PPT</dc:creator>
  <cp:keywords>www.1ppt.com</cp:keywords>
  <dc:description>www.1ppt.com</dc:description>
  <cp:lastModifiedBy>晴</cp:lastModifiedBy>
  <cp:revision>56</cp:revision>
  <dcterms:created xsi:type="dcterms:W3CDTF">2025-05-14T01:40:56Z</dcterms:created>
  <dcterms:modified xsi:type="dcterms:W3CDTF">2025-05-14T01:40:56Z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7C5BB2DD732877E5DF8B0C68D2D82223_43</vt:lpwstr>
  </property>
  <property fmtid="{D5CDD505-2E9C-101B-9397-08002B2CF9AE}" pid="3" name="KSOProductBuildVer">
    <vt:lpwstr>2052-6.5.2.8766</vt:lpwstr>
  </property>
  <property fmtid="{D5CDD505-2E9C-101B-9397-08002B2CF9AE}" pid="4" name="KSOTemplateUUID">
    <vt:lpwstr>v1.0_mb_HRalhBLZwoHgjxKMFF+4Cg==</vt:lpwstr>
  </property>
</Properties>
</file>

<file path=docProps/thumbnail.jpeg>
</file>